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2"/>
  </p:notesMasterIdLst>
  <p:sldIdLst>
    <p:sldId id="256" r:id="rId5"/>
    <p:sldId id="257" r:id="rId6"/>
    <p:sldId id="311" r:id="rId7"/>
    <p:sldId id="312" r:id="rId8"/>
    <p:sldId id="313" r:id="rId9"/>
    <p:sldId id="314" r:id="rId10"/>
    <p:sldId id="277" r:id="rId11"/>
    <p:sldId id="315" r:id="rId12"/>
    <p:sldId id="316" r:id="rId13"/>
    <p:sldId id="333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5" r:id="rId22"/>
    <p:sldId id="324" r:id="rId23"/>
    <p:sldId id="326" r:id="rId24"/>
    <p:sldId id="327" r:id="rId25"/>
    <p:sldId id="328" r:id="rId26"/>
    <p:sldId id="332" r:id="rId27"/>
    <p:sldId id="329" r:id="rId28"/>
    <p:sldId id="330" r:id="rId29"/>
    <p:sldId id="331" r:id="rId30"/>
    <p:sldId id="31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54C0D0-D250-40A7-8899-8FBB432668B4}" v="2" dt="2023-10-21T08:56:06.628"/>
    <p1510:client id="{C395F216-38B7-4618-970B-38ABEFEB67F7}" v="1" dt="2022-09-05T14:27:41.481"/>
    <p1510:client id="{D1237A4F-A38A-40FC-BB5B-466D1F5E53E9}" v="1" dt="2022-08-18T08:48:28.819"/>
    <p1510:client id="{FB767FAB-F2C7-43B9-85B0-EF9A1B4E75A8}" v="5" dt="2023-10-20T17:33:10.7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44" y="62"/>
      </p:cViewPr>
      <p:guideLst/>
    </p:cSldViewPr>
  </p:slideViewPr>
  <p:outlineViewPr>
    <p:cViewPr>
      <p:scale>
        <a:sx n="33" d="100"/>
        <a:sy n="33" d="100"/>
      </p:scale>
      <p:origin x="0" y="-30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fiat Adedeji" userId="S::sefiat.adedeji@womentechsters.org::3dfbec0b-2c7e-440d-bb15-002b0994b280" providerId="AD" clId="Web-{C395F216-38B7-4618-970B-38ABEFEB67F7}"/>
    <pc:docChg chg="modSld">
      <pc:chgData name="Sefiat Adedeji" userId="S::sefiat.adedeji@womentechsters.org::3dfbec0b-2c7e-440d-bb15-002b0994b280" providerId="AD" clId="Web-{C395F216-38B7-4618-970B-38ABEFEB67F7}" dt="2022-09-05T14:27:41.481" v="0" actId="1076"/>
      <pc:docMkLst>
        <pc:docMk/>
      </pc:docMkLst>
      <pc:sldChg chg="modSp">
        <pc:chgData name="Sefiat Adedeji" userId="S::sefiat.adedeji@womentechsters.org::3dfbec0b-2c7e-440d-bb15-002b0994b280" providerId="AD" clId="Web-{C395F216-38B7-4618-970B-38ABEFEB67F7}" dt="2022-09-05T14:27:41.481" v="0" actId="1076"/>
        <pc:sldMkLst>
          <pc:docMk/>
          <pc:sldMk cId="1367146038" sldId="317"/>
        </pc:sldMkLst>
        <pc:picChg chg="mod">
          <ac:chgData name="Sefiat Adedeji" userId="S::sefiat.adedeji@womentechsters.org::3dfbec0b-2c7e-440d-bb15-002b0994b280" providerId="AD" clId="Web-{C395F216-38B7-4618-970B-38ABEFEB67F7}" dt="2022-09-05T14:27:41.481" v="0" actId="1076"/>
          <ac:picMkLst>
            <pc:docMk/>
            <pc:sldMk cId="1367146038" sldId="317"/>
            <ac:picMk id="5" creationId="{AC7FABA4-2DF7-783B-F6B1-408426B0F839}"/>
          </ac:picMkLst>
        </pc:picChg>
      </pc:sldChg>
    </pc:docChg>
  </pc:docChgLst>
  <pc:docChgLst>
    <pc:chgData name="zainab Popoola" userId="S::zainab.popoola@womentechsters.org::4ae03988-685d-498f-9b28-31b2bf728d10" providerId="AD" clId="Web-{D1237A4F-A38A-40FC-BB5B-466D1F5E53E9}"/>
    <pc:docChg chg="modSld">
      <pc:chgData name="zainab Popoola" userId="S::zainab.popoola@womentechsters.org::4ae03988-685d-498f-9b28-31b2bf728d10" providerId="AD" clId="Web-{D1237A4F-A38A-40FC-BB5B-466D1F5E53E9}" dt="2022-08-18T08:48:28.819" v="0" actId="1076"/>
      <pc:docMkLst>
        <pc:docMk/>
      </pc:docMkLst>
      <pc:sldChg chg="modSp">
        <pc:chgData name="zainab Popoola" userId="S::zainab.popoola@womentechsters.org::4ae03988-685d-498f-9b28-31b2bf728d10" providerId="AD" clId="Web-{D1237A4F-A38A-40FC-BB5B-466D1F5E53E9}" dt="2022-08-18T08:48:28.819" v="0" actId="1076"/>
        <pc:sldMkLst>
          <pc:docMk/>
          <pc:sldMk cId="1334609923" sldId="330"/>
        </pc:sldMkLst>
        <pc:spChg chg="mod">
          <ac:chgData name="zainab Popoola" userId="S::zainab.popoola@womentechsters.org::4ae03988-685d-498f-9b28-31b2bf728d10" providerId="AD" clId="Web-{D1237A4F-A38A-40FC-BB5B-466D1F5E53E9}" dt="2022-08-18T08:48:28.819" v="0" actId="1076"/>
          <ac:spMkLst>
            <pc:docMk/>
            <pc:sldMk cId="1334609923" sldId="330"/>
            <ac:spMk id="3" creationId="{94E237B6-A25A-9216-1E9E-99A8BD72A154}"/>
          </ac:spMkLst>
        </pc:spChg>
      </pc:sldChg>
    </pc:docChg>
  </pc:docChgLst>
  <pc:docChgLst>
    <pc:chgData name="Charity Akpan" userId="S::charityakpan@womentechsters.org::d1dfcb7c-8f06-4dc9-ae17-aca97da8b70e" providerId="AD" clId="Web-{FB767FAB-F2C7-43B9-85B0-EF9A1B4E75A8}"/>
    <pc:docChg chg="modSld">
      <pc:chgData name="Charity Akpan" userId="S::charityakpan@womentechsters.org::d1dfcb7c-8f06-4dc9-ae17-aca97da8b70e" providerId="AD" clId="Web-{FB767FAB-F2C7-43B9-85B0-EF9A1B4E75A8}" dt="2023-10-20T17:33:10.791" v="3" actId="20577"/>
      <pc:docMkLst>
        <pc:docMk/>
      </pc:docMkLst>
      <pc:sldChg chg="modSp">
        <pc:chgData name="Charity Akpan" userId="S::charityakpan@womentechsters.org::d1dfcb7c-8f06-4dc9-ae17-aca97da8b70e" providerId="AD" clId="Web-{FB767FAB-F2C7-43B9-85B0-EF9A1B4E75A8}" dt="2023-10-20T17:06:56.883" v="0" actId="20577"/>
        <pc:sldMkLst>
          <pc:docMk/>
          <pc:sldMk cId="2755762154" sldId="313"/>
        </pc:sldMkLst>
        <pc:spChg chg="mod">
          <ac:chgData name="Charity Akpan" userId="S::charityakpan@womentechsters.org::d1dfcb7c-8f06-4dc9-ae17-aca97da8b70e" providerId="AD" clId="Web-{FB767FAB-F2C7-43B9-85B0-EF9A1B4E75A8}" dt="2023-10-20T17:06:56.883" v="0" actId="20577"/>
          <ac:spMkLst>
            <pc:docMk/>
            <pc:sldMk cId="2755762154" sldId="313"/>
            <ac:spMk id="9" creationId="{36E8B544-9C7F-3E65-189A-A9175B9312BA}"/>
          </ac:spMkLst>
        </pc:spChg>
      </pc:sldChg>
      <pc:sldChg chg="modSp">
        <pc:chgData name="Charity Akpan" userId="S::charityakpan@womentechsters.org::d1dfcb7c-8f06-4dc9-ae17-aca97da8b70e" providerId="AD" clId="Web-{FB767FAB-F2C7-43B9-85B0-EF9A1B4E75A8}" dt="2023-10-20T17:33:10.791" v="3" actId="20577"/>
        <pc:sldMkLst>
          <pc:docMk/>
          <pc:sldMk cId="1334609923" sldId="330"/>
        </pc:sldMkLst>
        <pc:spChg chg="mod">
          <ac:chgData name="Charity Akpan" userId="S::charityakpan@womentechsters.org::d1dfcb7c-8f06-4dc9-ae17-aca97da8b70e" providerId="AD" clId="Web-{FB767FAB-F2C7-43B9-85B0-EF9A1B4E75A8}" dt="2023-10-20T17:33:10.791" v="3" actId="20577"/>
          <ac:spMkLst>
            <pc:docMk/>
            <pc:sldMk cId="1334609923" sldId="330"/>
            <ac:spMk id="3" creationId="{94E237B6-A25A-9216-1E9E-99A8BD72A154}"/>
          </ac:spMkLst>
        </pc:spChg>
      </pc:sldChg>
    </pc:docChg>
  </pc:docChgLst>
  <pc:docChgLst>
    <pc:chgData name="Promise Atiti" userId="S::promiseatiti@womentechsters.org::9eb0a4fe-3230-408e-87ce-6404e792d518" providerId="AD" clId="Web-{B454C0D0-D250-40A7-8899-8FBB432668B4}"/>
    <pc:docChg chg="modSld">
      <pc:chgData name="Promise Atiti" userId="S::promiseatiti@womentechsters.org::9eb0a4fe-3230-408e-87ce-6404e792d518" providerId="AD" clId="Web-{B454C0D0-D250-40A7-8899-8FBB432668B4}" dt="2023-10-21T08:56:06.628" v="1" actId="20577"/>
      <pc:docMkLst>
        <pc:docMk/>
      </pc:docMkLst>
      <pc:sldChg chg="modSp">
        <pc:chgData name="Promise Atiti" userId="S::promiseatiti@womentechsters.org::9eb0a4fe-3230-408e-87ce-6404e792d518" providerId="AD" clId="Web-{B454C0D0-D250-40A7-8899-8FBB432668B4}" dt="2023-10-21T08:56:06.628" v="1" actId="20577"/>
        <pc:sldMkLst>
          <pc:docMk/>
          <pc:sldMk cId="2755762154" sldId="313"/>
        </pc:sldMkLst>
        <pc:spChg chg="mod">
          <ac:chgData name="Promise Atiti" userId="S::promiseatiti@womentechsters.org::9eb0a4fe-3230-408e-87ce-6404e792d518" providerId="AD" clId="Web-{B454C0D0-D250-40A7-8899-8FBB432668B4}" dt="2023-10-21T08:56:06.628" v="1" actId="20577"/>
          <ac:spMkLst>
            <pc:docMk/>
            <pc:sldMk cId="2755762154" sldId="313"/>
            <ac:spMk id="9" creationId="{36E8B544-9C7F-3E65-189A-A9175B9312B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B8E542-6110-4AB4-86DA-D74F8992DB9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8EBDE49-9BF9-4A6C-9143-E3115203A5A2}">
      <dgm:prSet/>
      <dgm:spPr/>
      <dgm:t>
        <a:bodyPr/>
        <a:lstStyle/>
        <a:p>
          <a:r>
            <a:rPr lang="en-US" dirty="0"/>
            <a:t>Identifying the intent of the customer - </a:t>
          </a:r>
          <a:r>
            <a:rPr lang="en-US" b="1" dirty="0"/>
            <a:t>Possible</a:t>
          </a:r>
        </a:p>
      </dgm:t>
    </dgm:pt>
    <dgm:pt modelId="{1C6D0603-0960-4E34-BCBE-617B4ACECD26}" type="parTrans" cxnId="{2BCD6D05-DAE0-4185-B57F-23C7EE0B5D15}">
      <dgm:prSet/>
      <dgm:spPr/>
      <dgm:t>
        <a:bodyPr/>
        <a:lstStyle/>
        <a:p>
          <a:endParaRPr lang="en-US"/>
        </a:p>
      </dgm:t>
    </dgm:pt>
    <dgm:pt modelId="{1B8E0E28-AC4D-4E4B-AC75-E7D8264B76A2}" type="sibTrans" cxnId="{2BCD6D05-DAE0-4185-B57F-23C7EE0B5D15}">
      <dgm:prSet/>
      <dgm:spPr/>
      <dgm:t>
        <a:bodyPr/>
        <a:lstStyle/>
        <a:p>
          <a:endParaRPr lang="en-US"/>
        </a:p>
      </dgm:t>
    </dgm:pt>
    <dgm:pt modelId="{596DADA1-5CE7-4A96-AED6-70A5D9689DA7}">
      <dgm:prSet/>
      <dgm:spPr/>
      <dgm:t>
        <a:bodyPr/>
        <a:lstStyle/>
        <a:p>
          <a:r>
            <a:rPr lang="en-US" dirty="0"/>
            <a:t>Writing an emphatic response to customer’s email – </a:t>
          </a:r>
          <a:r>
            <a:rPr lang="en-US" b="1" dirty="0"/>
            <a:t>Not  possible or difficult</a:t>
          </a:r>
        </a:p>
      </dgm:t>
    </dgm:pt>
    <dgm:pt modelId="{B7AA8CF8-B310-4A61-B9A5-06260A24AAD2}" type="parTrans" cxnId="{9CD40494-F2BD-4841-975B-CE58AD8C1777}">
      <dgm:prSet/>
      <dgm:spPr/>
      <dgm:t>
        <a:bodyPr/>
        <a:lstStyle/>
        <a:p>
          <a:endParaRPr lang="en-US"/>
        </a:p>
      </dgm:t>
    </dgm:pt>
    <dgm:pt modelId="{CD65D16D-8941-4619-A146-E86F819C0A10}" type="sibTrans" cxnId="{9CD40494-F2BD-4841-975B-CE58AD8C1777}">
      <dgm:prSet/>
      <dgm:spPr/>
      <dgm:t>
        <a:bodyPr/>
        <a:lstStyle/>
        <a:p>
          <a:endParaRPr lang="en-US"/>
        </a:p>
      </dgm:t>
    </dgm:pt>
    <dgm:pt modelId="{EB4464D6-CBBA-4E54-A091-B23E1A3A8B27}" type="pres">
      <dgm:prSet presAssocID="{11B8E542-6110-4AB4-86DA-D74F8992DB9E}" presName="root" presStyleCnt="0">
        <dgm:presLayoutVars>
          <dgm:dir/>
          <dgm:resizeHandles val="exact"/>
        </dgm:presLayoutVars>
      </dgm:prSet>
      <dgm:spPr/>
    </dgm:pt>
    <dgm:pt modelId="{40D10DB5-BBEA-4120-92CE-49E3BC915508}" type="pres">
      <dgm:prSet presAssocID="{38EBDE49-9BF9-4A6C-9143-E3115203A5A2}" presName="compNode" presStyleCnt="0"/>
      <dgm:spPr/>
    </dgm:pt>
    <dgm:pt modelId="{8CCDFD88-B04A-4B2F-99B3-9D7F0654C9E3}" type="pres">
      <dgm:prSet presAssocID="{38EBDE49-9BF9-4A6C-9143-E3115203A5A2}" presName="bgRect" presStyleLbl="bgShp" presStyleIdx="0" presStyleCnt="2"/>
      <dgm:spPr/>
    </dgm:pt>
    <dgm:pt modelId="{9A7FB210-8343-4E16-9FC2-5F041C287A22}" type="pres">
      <dgm:prSet presAssocID="{38EBDE49-9BF9-4A6C-9143-E3115203A5A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473B8CD-C61C-43C4-BE5E-03F57753207D}" type="pres">
      <dgm:prSet presAssocID="{38EBDE49-9BF9-4A6C-9143-E3115203A5A2}" presName="spaceRect" presStyleCnt="0"/>
      <dgm:spPr/>
    </dgm:pt>
    <dgm:pt modelId="{E6F222A6-251D-4DB3-AEF6-92CA813FE42F}" type="pres">
      <dgm:prSet presAssocID="{38EBDE49-9BF9-4A6C-9143-E3115203A5A2}" presName="parTx" presStyleLbl="revTx" presStyleIdx="0" presStyleCnt="2">
        <dgm:presLayoutVars>
          <dgm:chMax val="0"/>
          <dgm:chPref val="0"/>
        </dgm:presLayoutVars>
      </dgm:prSet>
      <dgm:spPr/>
    </dgm:pt>
    <dgm:pt modelId="{8C5588EF-1B75-4F0D-947B-E30C27B1F7C7}" type="pres">
      <dgm:prSet presAssocID="{1B8E0E28-AC4D-4E4B-AC75-E7D8264B76A2}" presName="sibTrans" presStyleCnt="0"/>
      <dgm:spPr/>
    </dgm:pt>
    <dgm:pt modelId="{8CE4415A-80FC-487A-9061-4F6545A04E66}" type="pres">
      <dgm:prSet presAssocID="{596DADA1-5CE7-4A96-AED6-70A5D9689DA7}" presName="compNode" presStyleCnt="0"/>
      <dgm:spPr/>
    </dgm:pt>
    <dgm:pt modelId="{FB43E161-07EB-42F0-8BF3-2710B129C8B2}" type="pres">
      <dgm:prSet presAssocID="{596DADA1-5CE7-4A96-AED6-70A5D9689DA7}" presName="bgRect" presStyleLbl="bgShp" presStyleIdx="1" presStyleCnt="2"/>
      <dgm:spPr/>
    </dgm:pt>
    <dgm:pt modelId="{ACE5CE6D-714A-41A4-8CB2-74393874A9E4}" type="pres">
      <dgm:prSet presAssocID="{596DADA1-5CE7-4A96-AED6-70A5D9689DA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B80355D-9CA3-4157-BB37-4FC4227D5D8F}" type="pres">
      <dgm:prSet presAssocID="{596DADA1-5CE7-4A96-AED6-70A5D9689DA7}" presName="spaceRect" presStyleCnt="0"/>
      <dgm:spPr/>
    </dgm:pt>
    <dgm:pt modelId="{A6567BE5-35F7-4A46-9E5B-84DFCB38CE3D}" type="pres">
      <dgm:prSet presAssocID="{596DADA1-5CE7-4A96-AED6-70A5D9689DA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2BCD6D05-DAE0-4185-B57F-23C7EE0B5D15}" srcId="{11B8E542-6110-4AB4-86DA-D74F8992DB9E}" destId="{38EBDE49-9BF9-4A6C-9143-E3115203A5A2}" srcOrd="0" destOrd="0" parTransId="{1C6D0603-0960-4E34-BCBE-617B4ACECD26}" sibTransId="{1B8E0E28-AC4D-4E4B-AC75-E7D8264B76A2}"/>
    <dgm:cxn modelId="{1BF51B52-37D1-4081-B51A-429A77943F43}" type="presOf" srcId="{596DADA1-5CE7-4A96-AED6-70A5D9689DA7}" destId="{A6567BE5-35F7-4A46-9E5B-84DFCB38CE3D}" srcOrd="0" destOrd="0" presId="urn:microsoft.com/office/officeart/2018/2/layout/IconVerticalSolidList"/>
    <dgm:cxn modelId="{37B2CB8F-3214-4EE5-A4FB-A65452B8D6A2}" type="presOf" srcId="{38EBDE49-9BF9-4A6C-9143-E3115203A5A2}" destId="{E6F222A6-251D-4DB3-AEF6-92CA813FE42F}" srcOrd="0" destOrd="0" presId="urn:microsoft.com/office/officeart/2018/2/layout/IconVerticalSolidList"/>
    <dgm:cxn modelId="{9CD40494-F2BD-4841-975B-CE58AD8C1777}" srcId="{11B8E542-6110-4AB4-86DA-D74F8992DB9E}" destId="{596DADA1-5CE7-4A96-AED6-70A5D9689DA7}" srcOrd="1" destOrd="0" parTransId="{B7AA8CF8-B310-4A61-B9A5-06260A24AAD2}" sibTransId="{CD65D16D-8941-4619-A146-E86F819C0A10}"/>
    <dgm:cxn modelId="{79CE4BE9-1822-43EB-A4FE-12D95F653DB1}" type="presOf" srcId="{11B8E542-6110-4AB4-86DA-D74F8992DB9E}" destId="{EB4464D6-CBBA-4E54-A091-B23E1A3A8B27}" srcOrd="0" destOrd="0" presId="urn:microsoft.com/office/officeart/2018/2/layout/IconVerticalSolidList"/>
    <dgm:cxn modelId="{613C9C5E-C94C-493D-AE71-DE4077C2FE70}" type="presParOf" srcId="{EB4464D6-CBBA-4E54-A091-B23E1A3A8B27}" destId="{40D10DB5-BBEA-4120-92CE-49E3BC915508}" srcOrd="0" destOrd="0" presId="urn:microsoft.com/office/officeart/2018/2/layout/IconVerticalSolidList"/>
    <dgm:cxn modelId="{DF5B77DA-AF6B-4538-8B1A-BCCCC23D9660}" type="presParOf" srcId="{40D10DB5-BBEA-4120-92CE-49E3BC915508}" destId="{8CCDFD88-B04A-4B2F-99B3-9D7F0654C9E3}" srcOrd="0" destOrd="0" presId="urn:microsoft.com/office/officeart/2018/2/layout/IconVerticalSolidList"/>
    <dgm:cxn modelId="{D1008500-857C-4842-9430-D8A85403ECC7}" type="presParOf" srcId="{40D10DB5-BBEA-4120-92CE-49E3BC915508}" destId="{9A7FB210-8343-4E16-9FC2-5F041C287A22}" srcOrd="1" destOrd="0" presId="urn:microsoft.com/office/officeart/2018/2/layout/IconVerticalSolidList"/>
    <dgm:cxn modelId="{A2E6E437-F86C-45E3-B79C-3534583122FD}" type="presParOf" srcId="{40D10DB5-BBEA-4120-92CE-49E3BC915508}" destId="{9473B8CD-C61C-43C4-BE5E-03F57753207D}" srcOrd="2" destOrd="0" presId="urn:microsoft.com/office/officeart/2018/2/layout/IconVerticalSolidList"/>
    <dgm:cxn modelId="{17219964-916F-45A7-AB95-21A82B190C76}" type="presParOf" srcId="{40D10DB5-BBEA-4120-92CE-49E3BC915508}" destId="{E6F222A6-251D-4DB3-AEF6-92CA813FE42F}" srcOrd="3" destOrd="0" presId="urn:microsoft.com/office/officeart/2018/2/layout/IconVerticalSolidList"/>
    <dgm:cxn modelId="{876E5DB2-B864-43D5-ABC3-6E9A85280432}" type="presParOf" srcId="{EB4464D6-CBBA-4E54-A091-B23E1A3A8B27}" destId="{8C5588EF-1B75-4F0D-947B-E30C27B1F7C7}" srcOrd="1" destOrd="0" presId="urn:microsoft.com/office/officeart/2018/2/layout/IconVerticalSolidList"/>
    <dgm:cxn modelId="{ABE19FA7-018F-44E5-9968-3F49DED7EC8D}" type="presParOf" srcId="{EB4464D6-CBBA-4E54-A091-B23E1A3A8B27}" destId="{8CE4415A-80FC-487A-9061-4F6545A04E66}" srcOrd="2" destOrd="0" presId="urn:microsoft.com/office/officeart/2018/2/layout/IconVerticalSolidList"/>
    <dgm:cxn modelId="{F2F3FBF2-5161-4014-8FD0-6C44301BEC19}" type="presParOf" srcId="{8CE4415A-80FC-487A-9061-4F6545A04E66}" destId="{FB43E161-07EB-42F0-8BF3-2710B129C8B2}" srcOrd="0" destOrd="0" presId="urn:microsoft.com/office/officeart/2018/2/layout/IconVerticalSolidList"/>
    <dgm:cxn modelId="{F85EA562-8A3B-4104-A73B-4ABC5B3809DB}" type="presParOf" srcId="{8CE4415A-80FC-487A-9061-4F6545A04E66}" destId="{ACE5CE6D-714A-41A4-8CB2-74393874A9E4}" srcOrd="1" destOrd="0" presId="urn:microsoft.com/office/officeart/2018/2/layout/IconVerticalSolidList"/>
    <dgm:cxn modelId="{349E1A6F-2E54-4D54-AE1C-F79AE63309FF}" type="presParOf" srcId="{8CE4415A-80FC-487A-9061-4F6545A04E66}" destId="{3B80355D-9CA3-4157-BB37-4FC4227D5D8F}" srcOrd="2" destOrd="0" presId="urn:microsoft.com/office/officeart/2018/2/layout/IconVerticalSolidList"/>
    <dgm:cxn modelId="{EE403952-411E-44CC-9CC0-436569E1905D}" type="presParOf" srcId="{8CE4415A-80FC-487A-9061-4F6545A04E66}" destId="{A6567BE5-35F7-4A46-9E5B-84DFCB38CE3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7B2095-A6DA-4CAE-88BF-61C846CAD682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216FC5B-37B9-4E36-A859-B52060292B09}">
      <dgm:prSet/>
      <dgm:spPr/>
      <dgm:t>
        <a:bodyPr/>
        <a:lstStyle/>
        <a:p>
          <a:r>
            <a:rPr lang="en-US" dirty="0"/>
            <a:t>Diagnosing a disease from X-ray images– </a:t>
          </a:r>
          <a:r>
            <a:rPr lang="en-US" b="1" dirty="0"/>
            <a:t>possible</a:t>
          </a:r>
        </a:p>
      </dgm:t>
    </dgm:pt>
    <dgm:pt modelId="{8C62D9A5-22A6-466C-AB8C-22B0059F802E}" type="parTrans" cxnId="{5B0F969D-C3BA-41BF-9512-F721FF129EC1}">
      <dgm:prSet/>
      <dgm:spPr/>
      <dgm:t>
        <a:bodyPr/>
        <a:lstStyle/>
        <a:p>
          <a:endParaRPr lang="en-US"/>
        </a:p>
      </dgm:t>
    </dgm:pt>
    <dgm:pt modelId="{715AA597-34F0-4978-9500-02496D021DD5}" type="sibTrans" cxnId="{5B0F969D-C3BA-41BF-9512-F721FF129EC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CE46757-A39D-4382-9FFD-7A7E40C1C515}">
      <dgm:prSet/>
      <dgm:spPr/>
      <dgm:t>
        <a:bodyPr/>
        <a:lstStyle/>
        <a:p>
          <a:r>
            <a:rPr lang="en-US" dirty="0"/>
            <a:t>Diagnosing a disease after reading a book- </a:t>
          </a:r>
          <a:r>
            <a:rPr lang="en-US" b="1" dirty="0"/>
            <a:t>difficult or almost impossible. </a:t>
          </a:r>
          <a:endParaRPr lang="en-US" dirty="0"/>
        </a:p>
      </dgm:t>
    </dgm:pt>
    <dgm:pt modelId="{C586B516-13AB-4870-AA27-6EA3077941CE}" type="parTrans" cxnId="{30E98C61-6639-4C46-8FB0-7250FE02E5F4}">
      <dgm:prSet/>
      <dgm:spPr/>
      <dgm:t>
        <a:bodyPr/>
        <a:lstStyle/>
        <a:p>
          <a:endParaRPr lang="en-US"/>
        </a:p>
      </dgm:t>
    </dgm:pt>
    <dgm:pt modelId="{7D3C452F-D3F1-4F83-84D4-D77722ADF86E}" type="sibTrans" cxnId="{30E98C61-6639-4C46-8FB0-7250FE02E5F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BF9438D-4BFC-42DA-9454-61B4108028CE}" type="pres">
      <dgm:prSet presAssocID="{C87B2095-A6DA-4CAE-88BF-61C846CAD682}" presName="Name0" presStyleCnt="0">
        <dgm:presLayoutVars>
          <dgm:animLvl val="lvl"/>
          <dgm:resizeHandles val="exact"/>
        </dgm:presLayoutVars>
      </dgm:prSet>
      <dgm:spPr/>
    </dgm:pt>
    <dgm:pt modelId="{9D78F2EB-ECDD-4C34-A86E-69E6BA629F9B}" type="pres">
      <dgm:prSet presAssocID="{1216FC5B-37B9-4E36-A859-B52060292B09}" presName="compositeNode" presStyleCnt="0">
        <dgm:presLayoutVars>
          <dgm:bulletEnabled val="1"/>
        </dgm:presLayoutVars>
      </dgm:prSet>
      <dgm:spPr/>
    </dgm:pt>
    <dgm:pt modelId="{E82B7151-E2ED-4E09-B25C-2EEDBE33B224}" type="pres">
      <dgm:prSet presAssocID="{1216FC5B-37B9-4E36-A859-B52060292B09}" presName="bgRect" presStyleLbl="bgAccFollowNode1" presStyleIdx="0" presStyleCnt="2"/>
      <dgm:spPr/>
    </dgm:pt>
    <dgm:pt modelId="{D1BD61AD-AD97-48B5-8244-2161FFD355A8}" type="pres">
      <dgm:prSet presAssocID="{715AA597-34F0-4978-9500-02496D021DD5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1D8534C2-19B7-4BA2-93DE-DAA13BFFCE2E}" type="pres">
      <dgm:prSet presAssocID="{1216FC5B-37B9-4E36-A859-B52060292B09}" presName="bottomLine" presStyleLbl="alignNode1" presStyleIdx="1" presStyleCnt="4">
        <dgm:presLayoutVars/>
      </dgm:prSet>
      <dgm:spPr/>
    </dgm:pt>
    <dgm:pt modelId="{DC79467A-1713-4447-A6F9-6EA37247FC7B}" type="pres">
      <dgm:prSet presAssocID="{1216FC5B-37B9-4E36-A859-B52060292B09}" presName="nodeText" presStyleLbl="bgAccFollowNode1" presStyleIdx="0" presStyleCnt="2">
        <dgm:presLayoutVars>
          <dgm:bulletEnabled val="1"/>
        </dgm:presLayoutVars>
      </dgm:prSet>
      <dgm:spPr/>
    </dgm:pt>
    <dgm:pt modelId="{A68E8116-B5C8-4F7E-BA7C-DEBDB4A11238}" type="pres">
      <dgm:prSet presAssocID="{715AA597-34F0-4978-9500-02496D021DD5}" presName="sibTrans" presStyleCnt="0"/>
      <dgm:spPr/>
    </dgm:pt>
    <dgm:pt modelId="{45A2E9FC-0EDC-4853-83D5-77AF9CC069EC}" type="pres">
      <dgm:prSet presAssocID="{4CE46757-A39D-4382-9FFD-7A7E40C1C515}" presName="compositeNode" presStyleCnt="0">
        <dgm:presLayoutVars>
          <dgm:bulletEnabled val="1"/>
        </dgm:presLayoutVars>
      </dgm:prSet>
      <dgm:spPr/>
    </dgm:pt>
    <dgm:pt modelId="{65199E49-C1D1-444F-BB34-56B9C326E7B6}" type="pres">
      <dgm:prSet presAssocID="{4CE46757-A39D-4382-9FFD-7A7E40C1C515}" presName="bgRect" presStyleLbl="bgAccFollowNode1" presStyleIdx="1" presStyleCnt="2"/>
      <dgm:spPr/>
    </dgm:pt>
    <dgm:pt modelId="{2046032B-3A8F-4812-AB37-485E0892F98F}" type="pres">
      <dgm:prSet presAssocID="{7D3C452F-D3F1-4F83-84D4-D77722ADF86E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30FC7EAC-8C15-4C6B-B284-87D6F3AC6FD6}" type="pres">
      <dgm:prSet presAssocID="{4CE46757-A39D-4382-9FFD-7A7E40C1C515}" presName="bottomLine" presStyleLbl="alignNode1" presStyleIdx="3" presStyleCnt="4">
        <dgm:presLayoutVars/>
      </dgm:prSet>
      <dgm:spPr/>
    </dgm:pt>
    <dgm:pt modelId="{EDC93263-6B9F-4B2F-81EE-B58E7522DDE2}" type="pres">
      <dgm:prSet presAssocID="{4CE46757-A39D-4382-9FFD-7A7E40C1C515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76089F16-3BE9-4BDC-B749-95E2D1389DAF}" type="presOf" srcId="{1216FC5B-37B9-4E36-A859-B52060292B09}" destId="{E82B7151-E2ED-4E09-B25C-2EEDBE33B224}" srcOrd="0" destOrd="0" presId="urn:microsoft.com/office/officeart/2016/7/layout/BasicLinearProcessNumbered"/>
    <dgm:cxn modelId="{30E98C61-6639-4C46-8FB0-7250FE02E5F4}" srcId="{C87B2095-A6DA-4CAE-88BF-61C846CAD682}" destId="{4CE46757-A39D-4382-9FFD-7A7E40C1C515}" srcOrd="1" destOrd="0" parTransId="{C586B516-13AB-4870-AA27-6EA3077941CE}" sibTransId="{7D3C452F-D3F1-4F83-84D4-D77722ADF86E}"/>
    <dgm:cxn modelId="{3F338472-720C-446C-9891-DD2126772273}" type="presOf" srcId="{7D3C452F-D3F1-4F83-84D4-D77722ADF86E}" destId="{2046032B-3A8F-4812-AB37-485E0892F98F}" srcOrd="0" destOrd="0" presId="urn:microsoft.com/office/officeart/2016/7/layout/BasicLinearProcessNumbered"/>
    <dgm:cxn modelId="{5B0F969D-C3BA-41BF-9512-F721FF129EC1}" srcId="{C87B2095-A6DA-4CAE-88BF-61C846CAD682}" destId="{1216FC5B-37B9-4E36-A859-B52060292B09}" srcOrd="0" destOrd="0" parTransId="{8C62D9A5-22A6-466C-AB8C-22B0059F802E}" sibTransId="{715AA597-34F0-4978-9500-02496D021DD5}"/>
    <dgm:cxn modelId="{AFF576AC-DF1A-40CD-9263-1F29BE17292B}" type="presOf" srcId="{C87B2095-A6DA-4CAE-88BF-61C846CAD682}" destId="{EBF9438D-4BFC-42DA-9454-61B4108028CE}" srcOrd="0" destOrd="0" presId="urn:microsoft.com/office/officeart/2016/7/layout/BasicLinearProcessNumbered"/>
    <dgm:cxn modelId="{B96562B8-9232-415E-B978-9B725BFAB2BC}" type="presOf" srcId="{1216FC5B-37B9-4E36-A859-B52060292B09}" destId="{DC79467A-1713-4447-A6F9-6EA37247FC7B}" srcOrd="1" destOrd="0" presId="urn:microsoft.com/office/officeart/2016/7/layout/BasicLinearProcessNumbered"/>
    <dgm:cxn modelId="{FA9A3CCC-BD3B-4E9A-8FF7-28CC6B2DE253}" type="presOf" srcId="{715AA597-34F0-4978-9500-02496D021DD5}" destId="{D1BD61AD-AD97-48B5-8244-2161FFD355A8}" srcOrd="0" destOrd="0" presId="urn:microsoft.com/office/officeart/2016/7/layout/BasicLinearProcessNumbered"/>
    <dgm:cxn modelId="{4C844BD5-BE32-45C2-AF2E-CEDD42FF5A1A}" type="presOf" srcId="{4CE46757-A39D-4382-9FFD-7A7E40C1C515}" destId="{EDC93263-6B9F-4B2F-81EE-B58E7522DDE2}" srcOrd="1" destOrd="0" presId="urn:microsoft.com/office/officeart/2016/7/layout/BasicLinearProcessNumbered"/>
    <dgm:cxn modelId="{64B2F0DE-6B5C-44F4-AFFA-1DFED7A93A56}" type="presOf" srcId="{4CE46757-A39D-4382-9FFD-7A7E40C1C515}" destId="{65199E49-C1D1-444F-BB34-56B9C326E7B6}" srcOrd="0" destOrd="0" presId="urn:microsoft.com/office/officeart/2016/7/layout/BasicLinearProcessNumbered"/>
    <dgm:cxn modelId="{92090B1C-186F-45FD-BA22-19AD3BB05E23}" type="presParOf" srcId="{EBF9438D-4BFC-42DA-9454-61B4108028CE}" destId="{9D78F2EB-ECDD-4C34-A86E-69E6BA629F9B}" srcOrd="0" destOrd="0" presId="urn:microsoft.com/office/officeart/2016/7/layout/BasicLinearProcessNumbered"/>
    <dgm:cxn modelId="{AA95DB9C-8D8B-48BF-A2BF-8490EFBB1ABA}" type="presParOf" srcId="{9D78F2EB-ECDD-4C34-A86E-69E6BA629F9B}" destId="{E82B7151-E2ED-4E09-B25C-2EEDBE33B224}" srcOrd="0" destOrd="0" presId="urn:microsoft.com/office/officeart/2016/7/layout/BasicLinearProcessNumbered"/>
    <dgm:cxn modelId="{6FBCBF1D-0438-4313-95E0-9524704BAE01}" type="presParOf" srcId="{9D78F2EB-ECDD-4C34-A86E-69E6BA629F9B}" destId="{D1BD61AD-AD97-48B5-8244-2161FFD355A8}" srcOrd="1" destOrd="0" presId="urn:microsoft.com/office/officeart/2016/7/layout/BasicLinearProcessNumbered"/>
    <dgm:cxn modelId="{D932FE1E-08EB-4A8F-AF72-2AB297932F0C}" type="presParOf" srcId="{9D78F2EB-ECDD-4C34-A86E-69E6BA629F9B}" destId="{1D8534C2-19B7-4BA2-93DE-DAA13BFFCE2E}" srcOrd="2" destOrd="0" presId="urn:microsoft.com/office/officeart/2016/7/layout/BasicLinearProcessNumbered"/>
    <dgm:cxn modelId="{B1F0EAFC-A2F7-480E-AC0E-80D73830874D}" type="presParOf" srcId="{9D78F2EB-ECDD-4C34-A86E-69E6BA629F9B}" destId="{DC79467A-1713-4447-A6F9-6EA37247FC7B}" srcOrd="3" destOrd="0" presId="urn:microsoft.com/office/officeart/2016/7/layout/BasicLinearProcessNumbered"/>
    <dgm:cxn modelId="{6F610CB9-BC6B-49AC-83A8-33EC2037DC1D}" type="presParOf" srcId="{EBF9438D-4BFC-42DA-9454-61B4108028CE}" destId="{A68E8116-B5C8-4F7E-BA7C-DEBDB4A11238}" srcOrd="1" destOrd="0" presId="urn:microsoft.com/office/officeart/2016/7/layout/BasicLinearProcessNumbered"/>
    <dgm:cxn modelId="{47646581-C171-4FDC-9035-9476BF3DC9F7}" type="presParOf" srcId="{EBF9438D-4BFC-42DA-9454-61B4108028CE}" destId="{45A2E9FC-0EDC-4853-83D5-77AF9CC069EC}" srcOrd="2" destOrd="0" presId="urn:microsoft.com/office/officeart/2016/7/layout/BasicLinearProcessNumbered"/>
    <dgm:cxn modelId="{CF25DC29-09CC-4078-9CFE-C6B8FE76FF8D}" type="presParOf" srcId="{45A2E9FC-0EDC-4853-83D5-77AF9CC069EC}" destId="{65199E49-C1D1-444F-BB34-56B9C326E7B6}" srcOrd="0" destOrd="0" presId="urn:microsoft.com/office/officeart/2016/7/layout/BasicLinearProcessNumbered"/>
    <dgm:cxn modelId="{4E36A549-9EF5-4292-98C1-B00EC64197E5}" type="presParOf" srcId="{45A2E9FC-0EDC-4853-83D5-77AF9CC069EC}" destId="{2046032B-3A8F-4812-AB37-485E0892F98F}" srcOrd="1" destOrd="0" presId="urn:microsoft.com/office/officeart/2016/7/layout/BasicLinearProcessNumbered"/>
    <dgm:cxn modelId="{5DCCFE20-3045-4740-82D6-71A8D03FF2BE}" type="presParOf" srcId="{45A2E9FC-0EDC-4853-83D5-77AF9CC069EC}" destId="{30FC7EAC-8C15-4C6B-B284-87D6F3AC6FD6}" srcOrd="2" destOrd="0" presId="urn:microsoft.com/office/officeart/2016/7/layout/BasicLinearProcessNumbered"/>
    <dgm:cxn modelId="{2B84536D-1443-4018-97A3-C4E9445F1510}" type="presParOf" srcId="{45A2E9FC-0EDC-4853-83D5-77AF9CC069EC}" destId="{EDC93263-6B9F-4B2F-81EE-B58E7522DDE2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CDFD88-B04A-4B2F-99B3-9D7F0654C9E3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7FB210-8343-4E16-9FC2-5F041C287A22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F222A6-251D-4DB3-AEF6-92CA813FE42F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Identifying the intent of the customer - </a:t>
          </a:r>
          <a:r>
            <a:rPr lang="en-US" sz="2500" b="1" kern="1200" dirty="0"/>
            <a:t>Possible</a:t>
          </a:r>
        </a:p>
      </dsp:txBody>
      <dsp:txXfrm>
        <a:off x="2039300" y="956381"/>
        <a:ext cx="4474303" cy="1765627"/>
      </dsp:txXfrm>
    </dsp:sp>
    <dsp:sp modelId="{FB43E161-07EB-42F0-8BF3-2710B129C8B2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E5CE6D-714A-41A4-8CB2-74393874A9E4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67BE5-35F7-4A46-9E5B-84DFCB38CE3D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Writing an emphatic response to customer’s email – </a:t>
          </a:r>
          <a:r>
            <a:rPr lang="en-US" sz="2500" b="1" kern="1200" dirty="0"/>
            <a:t>Not  possible or difficult</a:t>
          </a:r>
        </a:p>
      </dsp:txBody>
      <dsp:txXfrm>
        <a:off x="2039300" y="3163416"/>
        <a:ext cx="4474303" cy="17656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2B7151-E2ED-4E09-B25C-2EEDBE33B224}">
      <dsp:nvSpPr>
        <dsp:cNvPr id="0" name=""/>
        <dsp:cNvSpPr/>
      </dsp:nvSpPr>
      <dsp:spPr>
        <a:xfrm>
          <a:off x="1283" y="0"/>
          <a:ext cx="5006206" cy="394887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0303" tIns="330200" rIns="39030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Diagnosing a disease from X-ray images– </a:t>
          </a:r>
          <a:r>
            <a:rPr lang="en-US" sz="2600" b="1" kern="1200" dirty="0"/>
            <a:t>possible</a:t>
          </a:r>
        </a:p>
      </dsp:txBody>
      <dsp:txXfrm>
        <a:off x="1283" y="1500572"/>
        <a:ext cx="5006206" cy="2369325"/>
      </dsp:txXfrm>
    </dsp:sp>
    <dsp:sp modelId="{D1BD61AD-AD97-48B5-8244-2161FFD355A8}">
      <dsp:nvSpPr>
        <dsp:cNvPr id="0" name=""/>
        <dsp:cNvSpPr/>
      </dsp:nvSpPr>
      <dsp:spPr>
        <a:xfrm>
          <a:off x="1912055" y="394887"/>
          <a:ext cx="1184662" cy="11846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361" tIns="12700" rIns="9236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2085545" y="568377"/>
        <a:ext cx="837682" cy="837682"/>
      </dsp:txXfrm>
    </dsp:sp>
    <dsp:sp modelId="{1D8534C2-19B7-4BA2-93DE-DAA13BFFCE2E}">
      <dsp:nvSpPr>
        <dsp:cNvPr id="0" name=""/>
        <dsp:cNvSpPr/>
      </dsp:nvSpPr>
      <dsp:spPr>
        <a:xfrm>
          <a:off x="1283" y="3948804"/>
          <a:ext cx="5006206" cy="72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199E49-C1D1-444F-BB34-56B9C326E7B6}">
      <dsp:nvSpPr>
        <dsp:cNvPr id="0" name=""/>
        <dsp:cNvSpPr/>
      </dsp:nvSpPr>
      <dsp:spPr>
        <a:xfrm>
          <a:off x="5508110" y="0"/>
          <a:ext cx="5006206" cy="3948876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0303" tIns="330200" rIns="39030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Diagnosing a disease after reading a book- </a:t>
          </a:r>
          <a:r>
            <a:rPr lang="en-US" sz="2600" b="1" kern="1200" dirty="0"/>
            <a:t>difficult or almost impossible. </a:t>
          </a:r>
          <a:endParaRPr lang="en-US" sz="2600" kern="1200" dirty="0"/>
        </a:p>
      </dsp:txBody>
      <dsp:txXfrm>
        <a:off x="5508110" y="1500572"/>
        <a:ext cx="5006206" cy="2369325"/>
      </dsp:txXfrm>
    </dsp:sp>
    <dsp:sp modelId="{2046032B-3A8F-4812-AB37-485E0892F98F}">
      <dsp:nvSpPr>
        <dsp:cNvPr id="0" name=""/>
        <dsp:cNvSpPr/>
      </dsp:nvSpPr>
      <dsp:spPr>
        <a:xfrm>
          <a:off x="7418881" y="394887"/>
          <a:ext cx="1184662" cy="1184662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361" tIns="12700" rIns="9236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7592371" y="568377"/>
        <a:ext cx="837682" cy="837682"/>
      </dsp:txXfrm>
    </dsp:sp>
    <dsp:sp modelId="{30FC7EAC-8C15-4C6B-B284-87D6F3AC6FD6}">
      <dsp:nvSpPr>
        <dsp:cNvPr id="0" name=""/>
        <dsp:cNvSpPr/>
      </dsp:nvSpPr>
      <dsp:spPr>
        <a:xfrm>
          <a:off x="5508110" y="3948804"/>
          <a:ext cx="5006206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jpeg>
</file>

<file path=ppt/media/image3.svg>
</file>

<file path=ppt/media/image4.jpeg>
</file>

<file path=ppt/media/image5.pn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66E71-B242-4F22-B440-B65DA15BAF02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FBFAC-26C0-4C3B-B093-BA0504D21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03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your-guide-to-natural-language-processing-nlp-48ea2511f6e1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https://towardsdatascience.com/intro-to-deep-learning-c025efd92535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56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https://www.mygreatlearning.com/blog/deep-learning-applications/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45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https://www.techtarget.com/searchenterpriseai/definition/reinforcement-learning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06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https://www.nvidia.com/en-us/glossary/data-science/computer-vision/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49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Your Guide to Natural Language Processing (NLP) | by Diego Lopez </a:t>
            </a:r>
            <a:r>
              <a:rPr lang="en-US" dirty="0" err="1">
                <a:hlinkClick r:id="rId3"/>
              </a:rPr>
              <a:t>Yse</a:t>
            </a:r>
            <a:r>
              <a:rPr lang="en-US" dirty="0">
                <a:hlinkClick r:id="rId3"/>
              </a:rPr>
              <a:t> | Towards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6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https://towardsdatascience.com/advantages-and-disadvantages-of-artificial-intelligence-182a5ef6588c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09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45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https://www.simplilearn.com/what-skills-do-i-need-to-become-a-data-scientist-article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03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https://youtu.be/89amFKwlb0M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60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995F-90CB-B752-9D91-BAF3EBECC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E5703-0C35-513E-8FD4-F1AA0886D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1D326-AA5B-E3E8-57B0-693C4719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2B2A5-3B04-8495-C1AF-93AC32F3E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3D37A-92B6-8E61-A26A-E91AFC99A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9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FB64A-16B3-7967-5AE6-EB02D9AF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CE2D1-56EF-6CFD-4BF8-BE7F2576A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36A8B-9007-D115-EFAE-94F93AA3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310BA-EDE3-F7CA-5EC5-5E6F4D2A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7F372-49D1-39FD-7632-460D844D4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4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90748-0527-02B1-FA7A-C3281A05B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83C547-1B10-ACD6-5FBC-31C85C7BC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A165E-0BCE-9342-F116-1BD897686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188B1-1FBA-05F4-17B7-FC45D7E2E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21712-B160-3124-9FB4-95861B1E6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1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5601A-F4B3-BA8A-4456-F73173E4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4BB31-1965-45C7-D494-2B415F322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448CD-30C1-EBCD-5351-75E6CED3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0492A-D863-7F56-9F94-90E92357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D910A-3894-D16A-F032-11A7A7F1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0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DF9F-48EE-5BBE-0E9F-9A731025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E5F70-2488-5456-DA87-FEBB71073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0E679-2740-FB32-C0A7-5DFAC79ED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1C0F5-F542-4BCB-78AF-A1A22D7B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3F87A-C217-5D51-15F4-763F7816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5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A5130-C24A-D6AA-F14B-6E9BB351F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825B3-5584-C234-188F-FFE3BA1D7E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C6BBB6-4F3C-3230-8D6A-BE9FABF7C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E3FE1-5A24-CE10-9FE0-BE948228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99A36-6934-8C00-CA21-463CB01B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FD50B-B861-E068-746C-046E1209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5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9763-4F98-1C24-E71F-D4FCDAE14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9815F-6D24-5277-F361-45696825D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0459F-8BD0-CEB4-3319-B071C586B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F1A791-BBDC-2D3D-FDF1-C299AC4552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8E43C6-EBC1-1E55-4F5A-4D9BEAED9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30AA49-BF6E-A661-3EE9-4E75532E9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D6C3E8-F625-692C-6F3B-A30A32B1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21015-6AFC-A56E-CC5F-94D28D52D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0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46376-D1A3-0D7B-5A46-CF1A0DDD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B51A4-0B2B-382E-234E-6AA9C3E9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320A9-A55E-5FE5-014F-1C9B34A1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61FEC5-D9A5-647C-4BB8-FF450B0E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27403-9120-495C-E863-6749D44D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D718C-2213-ED1A-A23E-6AEECD355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F603D-08EF-1246-2512-501A4E8F5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0D1EE-8EFA-3978-E7E9-96ADEA273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947A9-99C5-CDED-BA13-3B399B794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301EF-D17A-E486-2BD7-6E4B6B531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7A113-4522-69AE-0A1C-38AAEB3AD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487A0-0717-4749-B4CF-AA68E814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4F33A-3CE9-F49D-B126-BC809115C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73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74C15-8750-5E95-6E44-312E0D744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38C002-D03A-FAA4-237D-54C8CFD98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27851-74DB-7119-407D-3D37709A9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BEB75-CD42-3998-0E27-E52B6F15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67EDB-07B0-0540-B8AA-CEFD7883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744B4-1499-83D6-97A7-8B1CF795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24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977DF3-FE96-EC47-0155-4744BB35F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29CAD-2625-04D6-D8FB-EF1556990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36AD2-5497-9848-FA60-7D572E07C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0BECD-8B11-4EE0-AAFF-BCEFC570047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329BA-345F-FA6F-B85C-475A628616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CE660-118D-322F-53ED-51A6BD6E9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0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Pages/ResponsePage.aspx?id=2wYhaHuaNUu5oIhHM4XWz0Or8jZu5FpEuXAobsZmSQNUMEsxQU1LUVpNVDMyVzdKU01DWUc5SERNSy4u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u56xVlZ40M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Pages/ResponsePage.aspx?id=2wYhaHuaNUu5oIhHM4XWz0Or8jZu5FpEuXAobsZmSQNUMzlYMjlQNU1UWE9RVU41S1A5OVAxSkVaQi4u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5543B-2C74-3CF2-12D7-839D5B6FA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 b="1" dirty="0">
                <a:solidFill>
                  <a:schemeClr val="bg1"/>
                </a:solidFill>
                <a:latin typeface="Abadi" panose="020B0604020104020204" pitchFamily="34" charset="0"/>
              </a:rPr>
              <a:t>Intro to AI</a:t>
            </a:r>
            <a:endParaRPr lang="en-US" b="1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575DF6-2E8B-873D-BBA9-38CC9A5BC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8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part2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C2EB401B-6CEA-CEC8-46B2-8B65F4E40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82" y="2284472"/>
            <a:ext cx="4047843" cy="92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577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2C684-58E0-44CC-3DB8-3B1354636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98481"/>
            <a:ext cx="9144000" cy="1605749"/>
          </a:xfrm>
        </p:spPr>
        <p:txBody>
          <a:bodyPr/>
          <a:lstStyle/>
          <a:p>
            <a:r>
              <a:rPr lang="en-GB" dirty="0">
                <a:latin typeface="Abadi" panose="020B0604020104020204" pitchFamily="34" charset="0"/>
              </a:rPr>
              <a:t>Let's fill out this </a:t>
            </a:r>
            <a:r>
              <a:rPr lang="en-GB" dirty="0">
                <a:latin typeface="Abadi" panose="020B0604020104020204" pitchFamily="34" charset="0"/>
                <a:hlinkClick r:id="rId2"/>
              </a:rPr>
              <a:t>form</a:t>
            </a: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144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41AC-AEF9-AD26-F818-F972FA5A4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1" y="505675"/>
            <a:ext cx="6586491" cy="1286160"/>
          </a:xfrm>
        </p:spPr>
        <p:txBody>
          <a:bodyPr anchor="b">
            <a:normAutofit/>
          </a:bodyPr>
          <a:lstStyle/>
          <a:p>
            <a:r>
              <a:rPr lang="en-GB" sz="4100" b="1" dirty="0">
                <a:latin typeface="Abadi" panose="020B0604020104020204" pitchFamily="34" charset="0"/>
              </a:rPr>
              <a:t>Reinforcement Learning (RL)</a:t>
            </a:r>
            <a:endParaRPr lang="en-US" sz="4100" b="1" dirty="0">
              <a:latin typeface="Abadi" panose="020B06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F28DA-1AE3-EFF6-32AC-816CA8E1D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278144"/>
            <a:ext cx="7226549" cy="415093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How do we pet our dogs/cats?, What do you do to give it a </a:t>
            </a:r>
            <a:r>
              <a:rPr lang="en-US" sz="2400" b="1" dirty="0"/>
              <a:t>reward</a:t>
            </a:r>
            <a:r>
              <a:rPr lang="en-US" sz="2400" dirty="0"/>
              <a:t> or </a:t>
            </a:r>
            <a:r>
              <a:rPr lang="en-US" sz="2400" b="1" dirty="0"/>
              <a:t>punish</a:t>
            </a:r>
            <a:r>
              <a:rPr lang="en-US" sz="2400" dirty="0"/>
              <a:t> it?</a:t>
            </a:r>
          </a:p>
          <a:p>
            <a:r>
              <a:rPr lang="en-US" sz="2400" dirty="0"/>
              <a:t>Reinforcement learning is a machine learning training method based on </a:t>
            </a:r>
            <a:r>
              <a:rPr lang="en-US" sz="2400" b="1" dirty="0"/>
              <a:t>rewarding desired</a:t>
            </a:r>
            <a:r>
              <a:rPr lang="en-US" sz="2400" dirty="0"/>
              <a:t> behaviors and/or </a:t>
            </a:r>
            <a:r>
              <a:rPr lang="en-US" sz="2400" b="1" dirty="0"/>
              <a:t>punishing undesired</a:t>
            </a:r>
            <a:r>
              <a:rPr lang="en-US" sz="2400" dirty="0"/>
              <a:t> ones.</a:t>
            </a:r>
          </a:p>
          <a:p>
            <a:r>
              <a:rPr lang="en-US" sz="2400" dirty="0"/>
              <a:t> In general, a reinforcement learning is an </a:t>
            </a:r>
            <a:r>
              <a:rPr lang="en-US" sz="2400" b="1" dirty="0"/>
              <a:t>agent</a:t>
            </a:r>
            <a:r>
              <a:rPr lang="en-US" sz="2400" dirty="0"/>
              <a:t> able to </a:t>
            </a:r>
            <a:r>
              <a:rPr lang="en-US" sz="2400" i="1" dirty="0"/>
              <a:t>perceive</a:t>
            </a:r>
            <a:r>
              <a:rPr lang="en-US" sz="2400" dirty="0"/>
              <a:t> and interpret its environment, take actions and learn through trial and error.</a:t>
            </a:r>
          </a:p>
          <a:p>
            <a:r>
              <a:rPr lang="en-US" sz="2400" dirty="0"/>
              <a:t>Developers devise a method of rewarding desired behaviors and punishing negative behaviors  (Maze Example). </a:t>
            </a:r>
          </a:p>
          <a:p>
            <a:r>
              <a:rPr lang="en-US" sz="2400" dirty="0"/>
              <a:t>So, in short RL agents' goals are to </a:t>
            </a:r>
            <a:r>
              <a:rPr lang="en-US" sz="2400" b="1" dirty="0"/>
              <a:t>maximize</a:t>
            </a:r>
            <a:r>
              <a:rPr lang="en-US" sz="2400" dirty="0"/>
              <a:t> the reward it achieves. </a:t>
            </a:r>
          </a:p>
          <a:p>
            <a:endParaRPr lang="en-US" sz="2400" dirty="0"/>
          </a:p>
        </p:txBody>
      </p:sp>
      <p:pic>
        <p:nvPicPr>
          <p:cNvPr id="5" name="Picture 4" descr="A British shorthair cat and golden retriever snuggling">
            <a:extLst>
              <a:ext uri="{FF2B5EF4-FFF2-40B4-BE49-F238E27FC236}">
                <a16:creationId xmlns:a16="http://schemas.microsoft.com/office/drawing/2014/main" id="{AC7FABA4-2DF7-783B-F6B1-408426B0F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16" r="25765" b="-1"/>
          <a:stretch/>
        </p:blipFill>
        <p:spPr>
          <a:xfrm>
            <a:off x="20" y="13617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DC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146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8CAF-FBA8-F369-8434-E907AF72F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0969"/>
            <a:ext cx="9144000" cy="1058994"/>
          </a:xfrm>
        </p:spPr>
        <p:txBody>
          <a:bodyPr/>
          <a:lstStyle/>
          <a:p>
            <a:r>
              <a:rPr lang="en-US" dirty="0">
                <a:hlinkClick r:id="rId2"/>
              </a:rPr>
              <a:t>Let's watch this video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</a:t>
            </a:r>
            <a:r>
              <a:rPr lang="en-US" dirty="0">
                <a:hlinkClick r:id="rId2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963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681C9-BA30-DF59-7BF2-29B079160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471340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>
                <a:latin typeface="Abadi" panose="020B0604020104020204" pitchFamily="34" charset="0"/>
              </a:rPr>
              <a:t>Main ML Types, And Differences 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BBFD8E-397D-AF07-25BA-3A8D5FAD2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825" y="735455"/>
            <a:ext cx="4430598" cy="58892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CED349-7D6C-0FD7-5C3B-D55FEBE4A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429" y="735455"/>
            <a:ext cx="4430598" cy="58892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6AFB04-A3C4-EA02-FB61-8E2FB10A7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683" y="735455"/>
            <a:ext cx="4430598" cy="58892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25502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ECD78-7402-77D3-DD04-3EC76A8A1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1390"/>
            <a:ext cx="10515600" cy="489648"/>
          </a:xfrm>
        </p:spPr>
        <p:txBody>
          <a:bodyPr>
            <a:normAutofit fontScale="90000"/>
          </a:bodyPr>
          <a:lstStyle/>
          <a:p>
            <a:r>
              <a:rPr lang="en-GB">
                <a:latin typeface="Abadi" panose="020B0604020104020204" pitchFamily="34" charset="0"/>
              </a:rPr>
              <a:t>Computer Vision (CV)</a:t>
            </a:r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3AE0-2CE0-08B5-56E9-39ECA264A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05256"/>
            <a:ext cx="10515600" cy="5271707"/>
          </a:xfrm>
        </p:spPr>
        <p:txBody>
          <a:bodyPr/>
          <a:lstStyle/>
          <a:p>
            <a:r>
              <a:rPr lang="en-US" sz="2400" dirty="0"/>
              <a:t>Computer vision defines the field that enables devices to acquire, process, understand, and analyze </a:t>
            </a:r>
            <a:r>
              <a:rPr lang="en-US" sz="2400" b="1" dirty="0"/>
              <a:t>digital images and videos</a:t>
            </a:r>
            <a:r>
              <a:rPr lang="en-US" sz="2400" dirty="0"/>
              <a:t> and extract useful information.</a:t>
            </a:r>
          </a:p>
          <a:p>
            <a:r>
              <a:rPr lang="en-US" sz="2400" dirty="0"/>
              <a:t>CV is as </a:t>
            </a:r>
            <a:r>
              <a:rPr lang="en-US" sz="2400" b="1" dirty="0"/>
              <a:t>sub-field</a:t>
            </a:r>
            <a:r>
              <a:rPr lang="en-US" sz="2400" dirty="0"/>
              <a:t> of deep learning, and most of the models we will use in this part as we will see is deep neural networks called </a:t>
            </a:r>
            <a:r>
              <a:rPr lang="en-US" sz="2400" b="1" dirty="0"/>
              <a:t>CNN</a:t>
            </a:r>
            <a:r>
              <a:rPr lang="en-US" sz="2400" dirty="0"/>
              <a:t>.</a:t>
            </a:r>
          </a:p>
          <a:p>
            <a:r>
              <a:rPr lang="en-US" sz="2400" dirty="0"/>
              <a:t>CNN is just </a:t>
            </a:r>
            <a:r>
              <a:rPr lang="en-US" sz="2400" b="1" dirty="0"/>
              <a:t>mimic</a:t>
            </a:r>
            <a:r>
              <a:rPr lang="en-US" sz="2400" dirty="0"/>
              <a:t> the way humans recognize things or our visual cortex  mechanism. </a:t>
            </a:r>
          </a:p>
          <a:p>
            <a:r>
              <a:rPr lang="en-US" sz="2400" dirty="0"/>
              <a:t>Main </a:t>
            </a:r>
            <a:r>
              <a:rPr lang="en-US" sz="2400" b="1" dirty="0"/>
              <a:t>tasks</a:t>
            </a:r>
            <a:r>
              <a:rPr lang="en-US" sz="2400" dirty="0"/>
              <a:t>: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477913-FA00-3BBD-5842-DAD5E8F51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005072"/>
            <a:ext cx="10747248" cy="2661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37191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B9806D-964E-76BB-BF48-3E474CC7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25" y="796607"/>
            <a:ext cx="3410712" cy="1106424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Abadi" panose="020B0604020104020204" pitchFamily="34" charset="0"/>
              </a:rPr>
              <a:t>Natural Language Processing (NLP)</a:t>
            </a:r>
            <a:endParaRPr lang="en-US" sz="2800" dirty="0">
              <a:latin typeface="Abadi" panose="020B06040201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D4EFAD-CC2F-44E9-2558-6FDAA8749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567" y="2093976"/>
            <a:ext cx="4652011" cy="4130405"/>
          </a:xfrm>
        </p:spPr>
        <p:txBody>
          <a:bodyPr>
            <a:normAutofit fontScale="92500" lnSpcReduction="10000"/>
          </a:bodyPr>
          <a:lstStyle/>
          <a:p>
            <a:pPr marL="182880">
              <a:spcBef>
                <a:spcPts val="1200"/>
              </a:spcBef>
            </a:pPr>
            <a:r>
              <a:rPr lang="en-US" sz="2400" dirty="0"/>
              <a:t>How machines process and understand human </a:t>
            </a:r>
            <a:r>
              <a:rPr lang="en-US" sz="2400" b="1" dirty="0"/>
              <a:t>language</a:t>
            </a:r>
            <a:r>
              <a:rPr lang="en-US" sz="2400" dirty="0"/>
              <a:t>?</a:t>
            </a:r>
          </a:p>
          <a:p>
            <a:pPr marL="182880">
              <a:spcBef>
                <a:spcPts val="1200"/>
              </a:spcBef>
            </a:pPr>
            <a:r>
              <a:rPr lang="en-US" sz="2400" dirty="0"/>
              <a:t>In theory, we can understand and even predict human behaviors using that info we get from </a:t>
            </a:r>
            <a:r>
              <a:rPr lang="en-US" sz="2400" b="1" dirty="0"/>
              <a:t>text</a:t>
            </a:r>
            <a:r>
              <a:rPr lang="en-US" sz="2400" dirty="0"/>
              <a:t>.</a:t>
            </a:r>
          </a:p>
          <a:p>
            <a:pPr marL="182880">
              <a:spcBef>
                <a:spcPts val="1200"/>
              </a:spcBef>
            </a:pPr>
            <a:r>
              <a:rPr lang="en-US" sz="2400" dirty="0"/>
              <a:t>So, NLP is a field of Artificial Intelligence that gives the machines the ability to read, understand and derive meaning from human languages.</a:t>
            </a:r>
          </a:p>
          <a:p>
            <a:pPr marL="182880">
              <a:spcBef>
                <a:spcPts val="1200"/>
              </a:spcBef>
            </a:pPr>
            <a:r>
              <a:rPr lang="en-US" sz="2400" dirty="0"/>
              <a:t>And for you </a:t>
            </a:r>
            <a:r>
              <a:rPr lang="en-US" sz="2400" b="1" dirty="0"/>
              <a:t>as a data scientist </a:t>
            </a:r>
            <a:r>
              <a:rPr lang="en-US" sz="2400" dirty="0"/>
              <a:t>you will need NLP more than CV most of the time.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B3B2F4-27BB-8CBF-AAAE-17C0ACE34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601" y="1367889"/>
            <a:ext cx="6656832" cy="40273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247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46F1E2-E458-FC47-6E66-DC7036FA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115" y="215318"/>
            <a:ext cx="7936259" cy="60225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365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6D71-2020-2F89-4530-11AED7CAD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75044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badi" panose="020B0604020104020204" pitchFamily="34" charset="0"/>
              </a:rPr>
              <a:t>Why </a:t>
            </a:r>
            <a:r>
              <a:rPr lang="en-US" sz="4000">
                <a:latin typeface="Abadi" panose="020B0604020104020204" pitchFamily="34" charset="0"/>
              </a:rPr>
              <a:t>NLP Is Challenging</a:t>
            </a:r>
            <a:r>
              <a:rPr lang="en-US" sz="4000" dirty="0">
                <a:latin typeface="Abadi" panose="020B0604020104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EDD20-844A-E787-DAD2-510A6C7D2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3584"/>
            <a:ext cx="10515600" cy="4933379"/>
          </a:xfrm>
        </p:spPr>
        <p:txBody>
          <a:bodyPr>
            <a:normAutofit/>
          </a:bodyPr>
          <a:lstStyle/>
          <a:p>
            <a:r>
              <a:rPr lang="en-US" dirty="0"/>
              <a:t>What makes NLP a challenging problem domain? </a:t>
            </a:r>
            <a:r>
              <a:rPr lang="en-US" b="1" dirty="0"/>
              <a:t>The ambiguity and creativity of human language.</a:t>
            </a:r>
          </a:p>
          <a:p>
            <a:r>
              <a:rPr lang="en-US" dirty="0"/>
              <a:t>Ambiguity: means </a:t>
            </a:r>
            <a:r>
              <a:rPr lang="en-US" b="1" dirty="0"/>
              <a:t>uncertainty of meaning</a:t>
            </a:r>
            <a:r>
              <a:rPr lang="en-US" dirty="0"/>
              <a:t>. Most human languages are inherently ambiguous. Consider the following sentence: “I made her duck.”. </a:t>
            </a:r>
            <a:r>
              <a:rPr lang="en-US" i="1" dirty="0"/>
              <a:t>The first one </a:t>
            </a:r>
            <a:r>
              <a:rPr lang="en-US" dirty="0"/>
              <a:t>is: I cooked a duck for her. </a:t>
            </a:r>
            <a:r>
              <a:rPr lang="en-US" i="1" dirty="0"/>
              <a:t>The second meaning </a:t>
            </a:r>
            <a:r>
              <a:rPr lang="en-US" dirty="0"/>
              <a:t>is: I made her bend down to avoid an object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r>
              <a:rPr lang="en-US" dirty="0"/>
              <a:t>.</a:t>
            </a:r>
          </a:p>
          <a:p>
            <a:r>
              <a:rPr lang="en-US" dirty="0"/>
              <a:t>Creativity: Poems are a great example of creativity in language. Making machines understand creativity is a hard problem not just in NLP, but in AI in general.</a:t>
            </a:r>
          </a:p>
          <a:p>
            <a:r>
              <a:rPr lang="en-US" dirty="0"/>
              <a:t>So, NLP is really </a:t>
            </a:r>
            <a:r>
              <a:rPr lang="en-US" b="1" dirty="0"/>
              <a:t>fluctuating</a:t>
            </a:r>
            <a:r>
              <a:rPr lang="en-US" dirty="0"/>
              <a:t> filed and scientist really infested about it, and for you as DS you will find how its important for you in practice.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140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30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5774FC-4A10-5D64-BB9A-2F59212A5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 dirty="0">
                <a:solidFill>
                  <a:schemeClr val="bg1"/>
                </a:solidFill>
                <a:latin typeface="Abadi" panose="020B0604020104020204" pitchFamily="34" charset="0"/>
              </a:rPr>
              <a:t>ML Drawbacks </a:t>
            </a: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Funny AI Memes, Videos And GIFs | HumorNama">
            <a:extLst>
              <a:ext uri="{FF2B5EF4-FFF2-40B4-BE49-F238E27FC236}">
                <a16:creationId xmlns:a16="http://schemas.microsoft.com/office/drawing/2014/main" id="{BCD9DF09-7E62-48F9-069F-D02C6A7AC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37329"/>
            <a:ext cx="4985130" cy="43619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8818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object 2" descr="Text&#10;&#10;Description automatically generated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0741" y="512759"/>
            <a:ext cx="10810518" cy="5571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CE44C1-563D-256F-BB55-7938C791B848}"/>
              </a:ext>
            </a:extLst>
          </p:cNvPr>
          <p:cNvSpPr txBox="1"/>
          <p:nvPr/>
        </p:nvSpPr>
        <p:spPr>
          <a:xfrm>
            <a:off x="6005246" y="1480837"/>
            <a:ext cx="3205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Services Model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EE43FD-DFC3-4683-3AA8-F23936258411}"/>
              </a:ext>
            </a:extLst>
          </p:cNvPr>
          <p:cNvSpPr txBox="1"/>
          <p:nvPr/>
        </p:nvSpPr>
        <p:spPr>
          <a:xfrm>
            <a:off x="829559" y="6227251"/>
            <a:ext cx="10671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Making machines understand creativity is a hard problem in AI in general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BBDF3-D802-D0AC-705D-DD93895B4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314536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Abadi" panose="020B0604020104020204" pitchFamily="34" charset="0"/>
              </a:rPr>
              <a:t>Recap </a:t>
            </a:r>
            <a:br>
              <a:rPr lang="en-GB" dirty="0">
                <a:latin typeface="Abadi" panose="020B0604020104020204" pitchFamily="34" charset="0"/>
              </a:rPr>
            </a:br>
            <a:r>
              <a:rPr lang="en-GB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what we have </a:t>
            </a: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learnt</a:t>
            </a:r>
            <a:r>
              <a:rPr lang="en-GB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 earlier </a:t>
            </a:r>
            <a:r>
              <a:rPr lang="en-GB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D6FFE2F9-221B-FA47-DFE6-65530162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F2069A-E7E6-3554-1AC5-3BD8661D0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7865"/>
            <a:ext cx="5314543" cy="4930219"/>
          </a:xfrm>
        </p:spPr>
        <p:txBody>
          <a:bodyPr anchor="t"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b="1" dirty="0"/>
              <a:t>Introduction (What is AI,  history, The value of AI, and ANI vs AGI).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ML (Definitions, types of ML, what makes AI so powerful recently?).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Supervised (Examples, how most of AI problems is around it).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Un-supervised (why it's needed, and problem it solves in the real world).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Data (how it worth?, types of data, its resources, Use and misuse of data, data is messy).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Data Science</a:t>
            </a:r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EC4FF95-BE9C-89E9-7383-4B52D5F2F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" y="6190115"/>
            <a:ext cx="3835489" cy="659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4474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kern="1200" spc="4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kern="1200" spc="7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x</a:t>
            </a:r>
            <a:r>
              <a:rPr lang="en-US" kern="1200" spc="16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kern="1200" spc="29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kern="1200" spc="17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</a:t>
            </a:r>
            <a:r>
              <a:rPr lang="en-US" kern="1200" spc="7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</a:t>
            </a:r>
            <a:r>
              <a:rPr lang="en-US" kern="1200" spc="17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</a:t>
            </a:r>
            <a:r>
              <a:rPr lang="en-US" kern="1200" spc="-38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13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kern="1200" spc="1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</a:t>
            </a:r>
            <a:r>
              <a:rPr lang="en-US" kern="1200" spc="-24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18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</a:t>
            </a:r>
            <a:r>
              <a:rPr lang="en-US" kern="1200" spc="4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</a:t>
            </a:r>
            <a:r>
              <a:rPr lang="en-US" kern="1200" spc="6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</a:t>
            </a:r>
            <a:r>
              <a:rPr lang="en-US" kern="1200" spc="-3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41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kern="1200" spc="12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</a:t>
            </a:r>
            <a:r>
              <a:rPr lang="en-US" kern="1200" spc="-19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22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kern="1200" spc="11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</a:t>
            </a:r>
            <a:r>
              <a:rPr lang="en-US" kern="1200" spc="-272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10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kern="1200" spc="9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</a:t>
            </a:r>
            <a:r>
              <a:rPr lang="en-US" kern="1200" spc="24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</a:t>
            </a:r>
            <a:r>
              <a:rPr lang="en-US" kern="1200" spc="-305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22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kern="1200" spc="107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kern="1200" spc="9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</a:t>
            </a:r>
            <a:r>
              <a:rPr lang="en-US" kern="1200" spc="-48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’</a:t>
            </a:r>
            <a:r>
              <a:rPr lang="en-US" kern="1200" spc="-3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kern="1200" spc="-29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spc="28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</a:t>
            </a:r>
            <a:r>
              <a:rPr lang="en-US" kern="1200" spc="133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kern="1200" spc="18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E0CE3461-A10E-82DC-C519-9A0B8CF073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161412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5400" kern="1200" spc="213">
                <a:solidFill>
                  <a:schemeClr val="tx1"/>
                </a:solidFill>
                <a:latin typeface="+mj-lt"/>
                <a:ea typeface="+mj-ea"/>
                <a:cs typeface="+mj-cs"/>
              </a:rPr>
              <a:t>X</a:t>
            </a:r>
            <a:r>
              <a:rPr lang="en-US" sz="5400" kern="1200" spc="2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</a:t>
            </a:r>
            <a:r>
              <a:rPr lang="en-US" sz="5400" kern="1200" spc="-87">
                <a:solidFill>
                  <a:schemeClr val="tx1"/>
                </a:solidFill>
                <a:latin typeface="+mj-lt"/>
                <a:ea typeface="+mj-ea"/>
                <a:cs typeface="+mj-cs"/>
              </a:rPr>
              <a:t>r</a:t>
            </a:r>
            <a:r>
              <a:rPr lang="en-US" sz="5400" kern="1200" spc="1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ay</a:t>
            </a:r>
            <a:r>
              <a:rPr lang="en-US" sz="5400" kern="1200" spc="-30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28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</a:t>
            </a:r>
            <a:r>
              <a:rPr lang="en-US" sz="5400" kern="1200" spc="152">
                <a:solidFill>
                  <a:schemeClr val="tx1"/>
                </a:solidFill>
                <a:latin typeface="+mj-lt"/>
                <a:ea typeface="+mj-ea"/>
                <a:cs typeface="+mj-cs"/>
              </a:rPr>
              <a:t>ia</a:t>
            </a:r>
            <a:r>
              <a:rPr lang="en-US" sz="5400" kern="1200" spc="16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</a:t>
            </a:r>
            <a:r>
              <a:rPr lang="en-US" sz="5400" kern="1200" spc="47">
                <a:solidFill>
                  <a:schemeClr val="tx1"/>
                </a:solidFill>
                <a:latin typeface="+mj-lt"/>
                <a:ea typeface="+mj-ea"/>
                <a:cs typeface="+mj-cs"/>
              </a:rPr>
              <a:t>n</a:t>
            </a:r>
            <a:r>
              <a:rPr lang="en-US" sz="5400" kern="1200" spc="133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5400" kern="1200" spc="207">
                <a:solidFill>
                  <a:schemeClr val="tx1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5400" kern="1200" spc="53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9F1D88E2-D0F3-9CBB-0DF1-D1C8CE5F12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3215683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1480" y="862234"/>
            <a:ext cx="4443154" cy="1087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6933"/>
            <a:r>
              <a:rPr lang="en-US" sz="3400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Strengths and weakness of ML</a:t>
            </a:r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5414" y="2401857"/>
            <a:ext cx="4944642" cy="34928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436022" indent="-228600">
              <a:lnSpc>
                <a:spcPct val="90000"/>
              </a:lnSpc>
              <a:spcBef>
                <a:spcPts val="687"/>
              </a:spcBef>
              <a:buSzPct val="62500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b="1" dirty="0"/>
              <a:t>Works when</a:t>
            </a:r>
            <a:r>
              <a:rPr lang="en-US" sz="2400" dirty="0"/>
              <a:t>,</a:t>
            </a:r>
          </a:p>
          <a:p>
            <a:pPr marL="1363946" lvl="1" indent="-228600">
              <a:lnSpc>
                <a:spcPct val="90000"/>
              </a:lnSpc>
              <a:spcBef>
                <a:spcPts val="473"/>
              </a:spcBef>
              <a:buSzPct val="61111"/>
              <a:buFont typeface="Arial" panose="020B0604020202020204" pitchFamily="34" charset="0"/>
              <a:buChar char="•"/>
              <a:tabLst>
                <a:tab pos="1363946" algn="l"/>
                <a:tab pos="1364791" algn="l"/>
              </a:tabLst>
            </a:pPr>
            <a:r>
              <a:rPr lang="en-US" sz="2400" dirty="0"/>
              <a:t>Learning a simple concept.</a:t>
            </a:r>
          </a:p>
          <a:p>
            <a:pPr marL="1363946" lvl="1" indent="-228600">
              <a:lnSpc>
                <a:spcPct val="90000"/>
              </a:lnSpc>
              <a:spcBef>
                <a:spcPts val="420"/>
              </a:spcBef>
              <a:buSzPct val="61111"/>
              <a:buFont typeface="Arial" panose="020B0604020202020204" pitchFamily="34" charset="0"/>
              <a:buChar char="•"/>
              <a:tabLst>
                <a:tab pos="1363946" algn="l"/>
                <a:tab pos="1364791" algn="l"/>
              </a:tabLst>
            </a:pPr>
            <a:r>
              <a:rPr lang="en-US" sz="2400" dirty="0"/>
              <a:t>Lots of data available.</a:t>
            </a:r>
          </a:p>
          <a:p>
            <a:pPr marL="436022" indent="-228600">
              <a:lnSpc>
                <a:spcPct val="90000"/>
              </a:lnSpc>
              <a:spcBef>
                <a:spcPts val="460"/>
              </a:spcBef>
              <a:buSzPct val="62500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b="1" dirty="0"/>
              <a:t>Doesn’t</a:t>
            </a:r>
            <a:r>
              <a:rPr lang="en-US" sz="2400" dirty="0"/>
              <a:t> work when,</a:t>
            </a:r>
          </a:p>
          <a:p>
            <a:pPr marL="1363946" lvl="1" indent="-228600">
              <a:lnSpc>
                <a:spcPct val="90000"/>
              </a:lnSpc>
              <a:spcBef>
                <a:spcPts val="473"/>
              </a:spcBef>
              <a:buSzPct val="61111"/>
              <a:buFont typeface="Arial" panose="020B0604020202020204" pitchFamily="34" charset="0"/>
              <a:buChar char="•"/>
              <a:tabLst>
                <a:tab pos="1363946" algn="l"/>
                <a:tab pos="1364791" algn="l"/>
              </a:tabLst>
            </a:pPr>
            <a:r>
              <a:rPr lang="en-US" sz="2400" dirty="0"/>
              <a:t>Learning a complex concept (as we see in the last examples). </a:t>
            </a:r>
          </a:p>
          <a:p>
            <a:pPr marL="1363946" marR="6773" lvl="1" indent="-228600">
              <a:lnSpc>
                <a:spcPct val="90000"/>
              </a:lnSpc>
              <a:spcBef>
                <a:spcPts val="7"/>
              </a:spcBef>
              <a:buSzPct val="61111"/>
              <a:buFont typeface="Arial" panose="020B0604020202020204" pitchFamily="34" charset="0"/>
              <a:buChar char="•"/>
              <a:tabLst>
                <a:tab pos="1363946" algn="l"/>
                <a:tab pos="1364791" algn="l"/>
              </a:tabLst>
            </a:pPr>
            <a:r>
              <a:rPr lang="en-US" sz="2400" dirty="0"/>
              <a:t>Asked to work on new type of data such as X-ray images in different conditions and angles.</a:t>
            </a:r>
          </a:p>
        </p:txBody>
      </p:sp>
      <p:pic>
        <p:nvPicPr>
          <p:cNvPr id="2050" name="Picture 2" descr="قد تكون صورة ‏‏نشاطات في أماكن مفتوحة‏ و‏تحتوي على النص '‏‎Cow Height: 1.7 meter Length: 5.2 meter‎‏'‏‏">
            <a:extLst>
              <a:ext uri="{FF2B5EF4-FFF2-40B4-BE49-F238E27FC236}">
                <a16:creationId xmlns:a16="http://schemas.microsoft.com/office/drawing/2014/main" id="{BF2C0785-2B37-C638-E454-E6E11C6A2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66114" y="625683"/>
            <a:ext cx="6734208" cy="55965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0CF19-2B60-16D1-AB17-59EE853EB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6825"/>
            <a:ext cx="9144000" cy="2387600"/>
          </a:xfrm>
        </p:spPr>
        <p:txBody>
          <a:bodyPr/>
          <a:lstStyle/>
          <a:p>
            <a:r>
              <a:rPr lang="en-GB" b="1" dirty="0">
                <a:latin typeface="Abadi" panose="020B0604020104020204" pitchFamily="34" charset="0"/>
              </a:rPr>
              <a:t>Please, fill out this </a:t>
            </a:r>
            <a:r>
              <a:rPr lang="en-GB" b="1" dirty="0">
                <a:latin typeface="Abadi" panose="020B0604020104020204" pitchFamily="34" charset="0"/>
                <a:hlinkClick r:id="rId2"/>
              </a:rPr>
              <a:t>Survey </a:t>
            </a:r>
            <a:endParaRPr lang="en-US" b="1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365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BF0CF3C-6376-763F-AE87-4EBE9D4DD0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11CCA-7381-4964-60BB-1C7EC36B92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  <a:t>What makes you a good </a:t>
            </a:r>
            <a:b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</a:br>
            <a: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  <a:t>data scientist? </a:t>
            </a:r>
            <a:b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</a:br>
            <a:endParaRPr lang="en-US" sz="5200" dirty="0">
              <a:solidFill>
                <a:srgbClr val="FFFFFF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54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237B6-A25A-9216-1E9E-99A8BD72A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2022"/>
            <a:ext cx="10515600" cy="58093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Two types of skills you need: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Tools Skills.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Core Skills.</a:t>
            </a:r>
          </a:p>
          <a:p>
            <a:r>
              <a:rPr lang="en-US" dirty="0"/>
              <a:t>For </a:t>
            </a:r>
            <a:r>
              <a:rPr lang="en-US" b="1" dirty="0"/>
              <a:t>tools (technical) skills</a:t>
            </a:r>
            <a:r>
              <a:rPr lang="en-US" dirty="0"/>
              <a:t>: here is the practical part come in, you need to learn the </a:t>
            </a:r>
            <a:r>
              <a:rPr lang="en-US" b="1" dirty="0"/>
              <a:t>main tools </a:t>
            </a:r>
            <a:r>
              <a:rPr lang="en-US" dirty="0"/>
              <a:t>you will use like: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Python/R as a </a:t>
            </a:r>
            <a:r>
              <a:rPr lang="en-US" b="1" dirty="0"/>
              <a:t>programming language </a:t>
            </a:r>
            <a:r>
              <a:rPr lang="en-US" dirty="0"/>
              <a:t>and its DS modules e.g. (numpy, pandas and matplotlib) in py and how to use them in DS projects flow.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ML</a:t>
            </a:r>
            <a:r>
              <a:rPr lang="en-US" dirty="0"/>
              <a:t> or/and NLP.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SQL: to be able to </a:t>
            </a:r>
            <a:r>
              <a:rPr lang="en-US" b="1" dirty="0"/>
              <a:t>query your data </a:t>
            </a:r>
            <a:r>
              <a:rPr lang="en-US" dirty="0"/>
              <a:t>from database for instance.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Excel</a:t>
            </a:r>
            <a:r>
              <a:rPr lang="en-US" dirty="0"/>
              <a:t> (Foundations and main formulas).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Power BI/Tableau for </a:t>
            </a:r>
            <a:r>
              <a:rPr lang="en-US" b="1" dirty="0"/>
              <a:t>data VIZs</a:t>
            </a:r>
            <a:r>
              <a:rPr lang="en-US" dirty="0"/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Math (Mainly </a:t>
            </a:r>
            <a:r>
              <a:rPr lang="en-US" b="1" dirty="0"/>
              <a:t>probability and statistics</a:t>
            </a:r>
            <a:r>
              <a:rPr lang="en-US" dirty="0"/>
              <a:t>). </a:t>
            </a:r>
          </a:p>
          <a:p>
            <a:r>
              <a:rPr lang="en-US" dirty="0"/>
              <a:t>This is the main tools/technical skills will be required from you as a junior data scientist at most. 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09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0F4D5-BBA3-0315-9047-0B3D5A137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4116"/>
          </a:xfrm>
        </p:spPr>
        <p:txBody>
          <a:bodyPr>
            <a:normAutofit fontScale="90000"/>
          </a:bodyPr>
          <a:lstStyle/>
          <a:p>
            <a:r>
              <a:rPr lang="en-GB" sz="4000" dirty="0">
                <a:latin typeface="Abadi" panose="020B0604020104020204" pitchFamily="34" charset="0"/>
              </a:rPr>
              <a:t>The Core Skills Is Really Make A </a:t>
            </a:r>
            <a:r>
              <a:rPr lang="en-GB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Unique</a:t>
            </a:r>
            <a:r>
              <a:rPr lang="en-GB" sz="4000" dirty="0">
                <a:latin typeface="Abadi" panose="020B0604020104020204" pitchFamily="34" charset="0"/>
              </a:rPr>
              <a:t> DS.</a:t>
            </a:r>
            <a:endParaRPr lang="en-US" sz="4000" dirty="0">
              <a:latin typeface="Abadi" panose="020B06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24457-67C7-EEA2-B1C8-89619DEA5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79"/>
            <a:ext cx="10515600" cy="4847784"/>
          </a:xfrm>
        </p:spPr>
        <p:txBody>
          <a:bodyPr/>
          <a:lstStyle/>
          <a:p>
            <a:r>
              <a:rPr lang="en-GB" dirty="0"/>
              <a:t>Mastering this tools in the previous slides is important, but to have this core skills is the beautiful part to be a data scientist. </a:t>
            </a:r>
          </a:p>
          <a:p>
            <a:r>
              <a:rPr lang="en-GB" dirty="0"/>
              <a:t>So, what is this skills about?</a:t>
            </a:r>
          </a:p>
          <a:p>
            <a:pPr lvl="1"/>
            <a:r>
              <a:rPr lang="en-US" sz="2800" b="1" dirty="0"/>
              <a:t>Business Understanding</a:t>
            </a:r>
          </a:p>
          <a:p>
            <a:pPr lvl="1"/>
            <a:r>
              <a:rPr lang="en-US" sz="2800" b="1" dirty="0"/>
              <a:t>Analytical Thinking</a:t>
            </a:r>
          </a:p>
          <a:p>
            <a:pPr lvl="1"/>
            <a:r>
              <a:rPr lang="en-US" sz="2800" b="1" dirty="0"/>
              <a:t>Communication</a:t>
            </a:r>
          </a:p>
          <a:p>
            <a:r>
              <a:rPr lang="en-US" sz="3200" dirty="0"/>
              <a:t>We can see about it, it’s the way or the </a:t>
            </a:r>
            <a:r>
              <a:rPr lang="en-US" sz="3200" b="1" dirty="0"/>
              <a:t>mindset</a:t>
            </a:r>
            <a:r>
              <a:rPr lang="en-US" sz="3200" dirty="0"/>
              <a:t> you have in work.</a:t>
            </a:r>
          </a:p>
          <a:p>
            <a:r>
              <a:rPr lang="en-US" sz="3200" dirty="0"/>
              <a:t>And much</a:t>
            </a:r>
            <a:r>
              <a:rPr lang="en-GB" sz="3200" dirty="0"/>
              <a:t> more tips we will talk about later.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47738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A2C8CD05-6CEE-0309-BB07-5148DAB89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24200" y="457200"/>
            <a:ext cx="5943600" cy="594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6B5E5698-2F92-39AB-E343-E82EC52DE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2" y="6212776"/>
            <a:ext cx="2919537" cy="5105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89144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BBDF3-D802-D0AC-705D-DD93895B4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314536" cy="914027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Abadi" panose="020B0604020104020204" pitchFamily="34" charset="0"/>
              </a:rPr>
              <a:t>Agenda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D6FFE2F9-221B-FA47-DFE6-65530162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F2069A-E7E6-3554-1AC5-3BD8661D0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1414" y="1035006"/>
            <a:ext cx="5314543" cy="5840278"/>
          </a:xfrm>
        </p:spPr>
        <p:txBody>
          <a:bodyPr anchor="t">
            <a:noAutofit/>
          </a:bodyPr>
          <a:lstStyle/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Deep Learning (intro, history, why it’s needed over ML, and its applications). 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AI and related disciplines.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RL (Intro, how it's important to achieve AGI, examples). 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Computer vision. 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NLP ( intro, it's examples in the real world).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What ML can and can’t do? (examples, strengths, and weaknesses of ML).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What makes you a good data scientist? 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endParaRPr lang="en-US" sz="2400" b="1" dirty="0"/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EC4FF95-BE9C-89E9-7383-4B52D5F2F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" y="6193313"/>
            <a:ext cx="3835489" cy="659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9819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3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Freeform: Shape 103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F33A7-584A-BB61-DC3F-5AF8D5FDE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824" y="99845"/>
            <a:ext cx="9392421" cy="1035441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Intro to Deep Learning (DL)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FAB72-C0DC-F7C9-1B7C-1F1EDD947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824" y="1196085"/>
            <a:ext cx="5609415" cy="5337622"/>
          </a:xfrm>
        </p:spPr>
        <p:txBody>
          <a:bodyPr>
            <a:noAutofit/>
          </a:bodyPr>
          <a:lstStyle/>
          <a:p>
            <a:r>
              <a:rPr lang="en-US" sz="2000" dirty="0"/>
              <a:t>At a very basic level, deep learning is a </a:t>
            </a:r>
            <a:r>
              <a:rPr lang="en-US" sz="2000" b="1" dirty="0"/>
              <a:t>machine learning</a:t>
            </a:r>
            <a:r>
              <a:rPr lang="en-US" sz="2000" dirty="0"/>
              <a:t> technique that teaches a computer to filter inputs. </a:t>
            </a:r>
          </a:p>
          <a:p>
            <a:r>
              <a:rPr lang="en-US" sz="2000" dirty="0"/>
              <a:t>Deep learning is inspired by the way that the </a:t>
            </a:r>
            <a:r>
              <a:rPr lang="en-US" sz="2000" b="1" dirty="0"/>
              <a:t>human brain</a:t>
            </a:r>
            <a:r>
              <a:rPr lang="en-US" sz="2000" dirty="0"/>
              <a:t> filters information!</a:t>
            </a:r>
          </a:p>
          <a:p>
            <a:r>
              <a:rPr lang="en-US" sz="2000" dirty="0"/>
              <a:t>Essentially, deep learning is a part of the machine learning family that’s based on </a:t>
            </a:r>
            <a:r>
              <a:rPr lang="en-US" sz="2000" b="1" dirty="0"/>
              <a:t>learning data representations </a:t>
            </a:r>
            <a:r>
              <a:rPr lang="en-US" sz="2000" dirty="0"/>
              <a:t>(rather than task-specific algorithms).</a:t>
            </a:r>
          </a:p>
          <a:p>
            <a:r>
              <a:rPr lang="en-US" sz="2000" dirty="0"/>
              <a:t>DL closely related to a class of theories about brain development proposed by </a:t>
            </a:r>
            <a:r>
              <a:rPr lang="en-US" sz="2000" b="1" dirty="0"/>
              <a:t>cognitive neuroscientists</a:t>
            </a:r>
            <a:r>
              <a:rPr lang="en-US" sz="2000" dirty="0"/>
              <a:t> in the early ’90s.</a:t>
            </a:r>
          </a:p>
          <a:p>
            <a:r>
              <a:rPr lang="en-US" sz="2000" dirty="0"/>
              <a:t>In the human brain, there are about 100 billion neurons, and each neuron is connected to about 100,000 of its neighbors. Essentially, that is what we’re trying to create, but in a way and </a:t>
            </a:r>
            <a:r>
              <a:rPr lang="en-US" sz="2000" i="1" dirty="0"/>
              <a:t>at a level that works for machines</a:t>
            </a:r>
            <a:r>
              <a:rPr lang="en-US" sz="2000" dirty="0"/>
              <a:t>.</a:t>
            </a:r>
          </a:p>
        </p:txBody>
      </p:sp>
      <p:pic>
        <p:nvPicPr>
          <p:cNvPr id="1026" name="Picture 2" descr="Deep Learning | Applications | Characteristics and Advantages">
            <a:extLst>
              <a:ext uri="{FF2B5EF4-FFF2-40B4-BE49-F238E27FC236}">
                <a16:creationId xmlns:a16="http://schemas.microsoft.com/office/drawing/2014/main" id="{7BAEE60C-8003-F409-4D49-ECB3E0691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19367" y="2122635"/>
            <a:ext cx="5139553" cy="34690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97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3FF74-1C2E-4E48-3C96-C46FA51D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badi" panose="020B0604020104020204" pitchFamily="34" charset="0"/>
              </a:rPr>
              <a:t>Artificial neural networks (ANN).</a:t>
            </a:r>
            <a:endParaRPr lang="en-US" sz="4000" dirty="0">
              <a:latin typeface="Abadi" panose="020B0604020104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E8B544-9C7F-3E65-189A-A9175B931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473" y="2061836"/>
            <a:ext cx="4958966" cy="3917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/>
              <a:t>As we said before DL is just a way to </a:t>
            </a:r>
            <a:r>
              <a:rPr lang="en-GB" sz="2400" b="1" dirty="0"/>
              <a:t>mimic</a:t>
            </a:r>
            <a:r>
              <a:rPr lang="en-GB" sz="2400" dirty="0"/>
              <a:t> our human brains.</a:t>
            </a:r>
          </a:p>
          <a:p>
            <a:r>
              <a:rPr lang="en-GB" sz="2400" dirty="0"/>
              <a:t>And this </a:t>
            </a:r>
            <a:r>
              <a:rPr lang="en-GB" sz="2400" b="1" dirty="0"/>
              <a:t>pic</a:t>
            </a:r>
            <a:r>
              <a:rPr lang="en-GB" sz="2400" dirty="0"/>
              <a:t> is a simplified version of biological neuron and based on it we build our neural networks models.</a:t>
            </a:r>
            <a:endParaRPr lang="en-GB" sz="2400" dirty="0">
              <a:ea typeface="Calibri"/>
              <a:cs typeface="Calibri"/>
            </a:endParaRPr>
          </a:p>
          <a:p>
            <a:r>
              <a:rPr lang="en-GB" sz="2400" dirty="0"/>
              <a:t>When we use more than one or two neurons we named it as a </a:t>
            </a:r>
            <a:r>
              <a:rPr lang="en-GB" sz="2400" b="1" dirty="0"/>
              <a:t>deep neural networks</a:t>
            </a:r>
            <a:r>
              <a:rPr lang="en-GB" sz="2400" dirty="0"/>
              <a:t>, thus the name DL came from. </a:t>
            </a:r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0907C3-7B6E-DCEE-B80F-3BD5B0FF8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812" y="2291641"/>
            <a:ext cx="5561815" cy="2796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6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6933" algn="ctr"/>
            <a:r>
              <a:rPr lang="en-US" sz="4000" kern="1200" spc="173" dirty="0">
                <a:solidFill>
                  <a:schemeClr val="tx1"/>
                </a:solidFill>
                <a:latin typeface="Abadi" panose="020B0604020104020204" pitchFamily="34" charset="0"/>
              </a:rPr>
              <a:t>Deep</a:t>
            </a:r>
            <a:r>
              <a:rPr lang="en-US" sz="4000" kern="1200" spc="-93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4000" kern="1200" spc="80" dirty="0">
                <a:solidFill>
                  <a:schemeClr val="tx1"/>
                </a:solidFill>
                <a:latin typeface="Abadi" panose="020B0604020104020204" pitchFamily="34" charset="0"/>
              </a:rPr>
              <a:t>L</a:t>
            </a:r>
            <a:r>
              <a:rPr lang="en-US" sz="4000" kern="1200" spc="53" dirty="0">
                <a:solidFill>
                  <a:schemeClr val="tx1"/>
                </a:solidFill>
                <a:latin typeface="Abadi" panose="020B0604020104020204" pitchFamily="34" charset="0"/>
              </a:rPr>
              <a:t>ea</a:t>
            </a:r>
            <a:r>
              <a:rPr lang="en-US" sz="4000" kern="1200" spc="73" dirty="0">
                <a:solidFill>
                  <a:schemeClr val="tx1"/>
                </a:solidFill>
                <a:latin typeface="Abadi" panose="020B0604020104020204" pitchFamily="34" charset="0"/>
              </a:rPr>
              <a:t>r</a:t>
            </a:r>
            <a:r>
              <a:rPr lang="en-US" sz="4000" kern="1200" spc="47" dirty="0">
                <a:solidFill>
                  <a:schemeClr val="tx1"/>
                </a:solidFill>
                <a:latin typeface="Abadi" panose="020B0604020104020204" pitchFamily="34" charset="0"/>
              </a:rPr>
              <a:t>n</a:t>
            </a:r>
            <a:r>
              <a:rPr lang="en-US" sz="4000" kern="1200" spc="133" dirty="0">
                <a:solidFill>
                  <a:schemeClr val="tx1"/>
                </a:solidFill>
                <a:latin typeface="Abadi" panose="020B0604020104020204" pitchFamily="34" charset="0"/>
              </a:rPr>
              <a:t>ing</a:t>
            </a:r>
            <a:br>
              <a:rPr lang="en-US" sz="4000" kern="1200" spc="133" dirty="0">
                <a:solidFill>
                  <a:schemeClr val="tx1"/>
                </a:solidFill>
                <a:latin typeface="Abadi" panose="020B0604020104020204" pitchFamily="34" charset="0"/>
              </a:rPr>
            </a:br>
            <a:r>
              <a:rPr lang="en-US" sz="4000" kern="1200" spc="133" dirty="0">
                <a:solidFill>
                  <a:schemeClr val="tx1"/>
                </a:solidFill>
                <a:latin typeface="Abadi" panose="020B0604020104020204" pitchFamily="34" charset="0"/>
              </a:rPr>
              <a:t>Example </a:t>
            </a:r>
            <a:endParaRPr lang="en-US" sz="4000" kern="12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object 3" descr="Diagram&#10;&#10;Description automatically generated with medium confidence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4356" y="1918560"/>
            <a:ext cx="6408836" cy="28696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7980" y="1122363"/>
            <a:ext cx="4282555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6933"/>
            <a:r>
              <a:rPr lang="en-US" sz="4800" b="1" dirty="0">
                <a:latin typeface="Abadi" panose="020B0604020104020204" pitchFamily="34" charset="0"/>
              </a:rPr>
              <a:t>W</a:t>
            </a:r>
            <a:r>
              <a:rPr lang="en-US" sz="4800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hy it’s needed over ML</a:t>
            </a:r>
            <a:endParaRPr lang="en-US" sz="4800" kern="12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34740" y="1338605"/>
            <a:ext cx="6881567" cy="45060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7" name="Freeform: Shape 103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92C941-0EBE-1263-BCA1-C745148D5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DL Applications  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Review of deep learning: concepts, CNN architectures, challenges,  applications, future directions | Journal of Big Data | Full Text">
            <a:extLst>
              <a:ext uri="{FF2B5EF4-FFF2-40B4-BE49-F238E27FC236}">
                <a16:creationId xmlns:a16="http://schemas.microsoft.com/office/drawing/2014/main" id="{4BFE0672-45BE-DC5F-6B03-812B1AADBF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26868" y="625683"/>
            <a:ext cx="6432052" cy="55771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63772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AF0B62-092B-10F0-8E52-CF93F0033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8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6BF079-1FD6-6FA5-D146-508DA3FC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AI And Related Disciplines</a:t>
            </a:r>
            <a:br>
              <a:rPr lang="en-US" sz="5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</a:br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let's draw it.</a:t>
            </a:r>
          </a:p>
        </p:txBody>
      </p:sp>
    </p:spTree>
    <p:extLst>
      <p:ext uri="{BB962C8B-B14F-4D97-AF65-F5344CB8AC3E}">
        <p14:creationId xmlns:p14="http://schemas.microsoft.com/office/powerpoint/2010/main" val="2734456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b7dfed-d660-4801-8586-5042f230bd54">
      <Terms xmlns="http://schemas.microsoft.com/office/infopath/2007/PartnerControls"/>
    </lcf76f155ced4ddcb4097134ff3c332f>
    <TaxCatchAll xmlns="b61f3811-f07e-4287-98a8-fb6ae63da19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2AD4ADD4476647B9A9FC9619DECE9C" ma:contentTypeVersion="11" ma:contentTypeDescription="Create a new document." ma:contentTypeScope="" ma:versionID="b2982f860e585686c55bfab4bdc538fb">
  <xsd:schema xmlns:xsd="http://www.w3.org/2001/XMLSchema" xmlns:xs="http://www.w3.org/2001/XMLSchema" xmlns:p="http://schemas.microsoft.com/office/2006/metadata/properties" xmlns:ns2="80b7dfed-d660-4801-8586-5042f230bd54" xmlns:ns3="b61f3811-f07e-4287-98a8-fb6ae63da192" targetNamespace="http://schemas.microsoft.com/office/2006/metadata/properties" ma:root="true" ma:fieldsID="1d0f780f7667000be5368e24084eff75" ns2:_="" ns3:_="">
    <xsd:import namespace="80b7dfed-d660-4801-8586-5042f230bd54"/>
    <xsd:import namespace="b61f3811-f07e-4287-98a8-fb6ae63da1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b7dfed-d660-4801-8586-5042f230bd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0d82563b-0873-4153-b60d-32ffd6f0d13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1f3811-f07e-4287-98a8-fb6ae63da192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a296ecd0-9bab-42e0-abd5-c6ebd59010cf}" ma:internalName="TaxCatchAll" ma:showField="CatchAllData" ma:web="b61f3811-f07e-4287-98a8-fb6ae63da1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BCCA5D-9AE3-4264-A504-804CA51CB64A}">
  <ds:schemaRefs>
    <ds:schemaRef ds:uri="http://schemas.microsoft.com/office/2006/metadata/properties"/>
    <ds:schemaRef ds:uri="http://schemas.microsoft.com/office/infopath/2007/PartnerControls"/>
    <ds:schemaRef ds:uri="612953e4-fca1-4470-8380-3c2234690b5c"/>
    <ds:schemaRef ds:uri="e789bdef-2cb7-47de-aa8b-9c6c8312af31"/>
    <ds:schemaRef ds:uri="80b7dfed-d660-4801-8586-5042f230bd54"/>
    <ds:schemaRef ds:uri="b61f3811-f07e-4287-98a8-fb6ae63da192"/>
  </ds:schemaRefs>
</ds:datastoreItem>
</file>

<file path=customXml/itemProps2.xml><?xml version="1.0" encoding="utf-8"?>
<ds:datastoreItem xmlns:ds="http://schemas.openxmlformats.org/officeDocument/2006/customXml" ds:itemID="{2FBC1177-4BE6-4C9F-99E8-960D7F2E51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b7dfed-d660-4801-8586-5042f230bd54"/>
    <ds:schemaRef ds:uri="b61f3811-f07e-4287-98a8-fb6ae63da1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8983B59-82BE-46EB-B8DB-3A618F55C43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</TotalTime>
  <Words>1257</Words>
  <Application>Microsoft Office PowerPoint</Application>
  <PresentationFormat>Widescreen</PresentationFormat>
  <Paragraphs>114</Paragraphs>
  <Slides>27</Slides>
  <Notes>9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Intro to AI</vt:lpstr>
      <vt:lpstr>Recap  what we have learnt earlier  </vt:lpstr>
      <vt:lpstr>Agenda </vt:lpstr>
      <vt:lpstr>Intro to Deep Learning (DL) </vt:lpstr>
      <vt:lpstr>Artificial neural networks (ANN).</vt:lpstr>
      <vt:lpstr>Deep Learning Example </vt:lpstr>
      <vt:lpstr>Why it’s needed over ML</vt:lpstr>
      <vt:lpstr>DL Applications  </vt:lpstr>
      <vt:lpstr>AI And Related Disciplines let's draw it.</vt:lpstr>
      <vt:lpstr>Let's fill out this form</vt:lpstr>
      <vt:lpstr>Reinforcement Learning (RL)</vt:lpstr>
      <vt:lpstr>Let's watch this video  </vt:lpstr>
      <vt:lpstr>Main ML Types, And Differences </vt:lpstr>
      <vt:lpstr>Computer Vision (CV)</vt:lpstr>
      <vt:lpstr>Natural Language Processing (NLP)</vt:lpstr>
      <vt:lpstr>PowerPoint Presentation</vt:lpstr>
      <vt:lpstr>Why NLP Is Challenging?</vt:lpstr>
      <vt:lpstr>ML Drawbacks </vt:lpstr>
      <vt:lpstr>PowerPoint Presentation</vt:lpstr>
      <vt:lpstr>Examples of what ML can and can’t do?</vt:lpstr>
      <vt:lpstr>X-ray diagnosis</vt:lpstr>
      <vt:lpstr>Strengths and weakness of ML</vt:lpstr>
      <vt:lpstr>Please, fill out this Survey </vt:lpstr>
      <vt:lpstr>What makes you a good  data scientist?  </vt:lpstr>
      <vt:lpstr>PowerPoint Presentation</vt:lpstr>
      <vt:lpstr>The Core Skills Is Really Make A Unique DS.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AI</dc:title>
  <dc:creator>mohamed192494@fci.bu.edu.eg</dc:creator>
  <cp:lastModifiedBy>mohamed192494@fci.bu.edu.eg</cp:lastModifiedBy>
  <cp:revision>206</cp:revision>
  <dcterms:created xsi:type="dcterms:W3CDTF">2022-08-14T15:04:31Z</dcterms:created>
  <dcterms:modified xsi:type="dcterms:W3CDTF">2023-10-21T08:56:08Z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0x010100E72AD4ADD4476647B9A9FC9619DECE9C</vt:lpwstr>
  </property>
  <property fmtid="{D5CDD505-2E9C-101B-9397-08002B2CF9AE}" pid="3" name="MediaServiceImageTags">
    <vt:lpwstr/>
  </property>
</Properties>
</file>

<file path=docProps/thumbnail.jpeg>
</file>